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26"/>
  </p:notesMasterIdLst>
  <p:sldIdLst>
    <p:sldId id="339" r:id="rId4"/>
    <p:sldId id="404" r:id="rId5"/>
    <p:sldId id="565" r:id="rId6"/>
    <p:sldId id="567" r:id="rId7"/>
    <p:sldId id="566" r:id="rId8"/>
    <p:sldId id="568" r:id="rId9"/>
    <p:sldId id="569" r:id="rId10"/>
    <p:sldId id="570" r:id="rId11"/>
    <p:sldId id="571" r:id="rId12"/>
    <p:sldId id="572" r:id="rId13"/>
    <p:sldId id="573" r:id="rId14"/>
    <p:sldId id="423" r:id="rId15"/>
    <p:sldId id="575" r:id="rId16"/>
    <p:sldId id="576" r:id="rId17"/>
    <p:sldId id="577" r:id="rId18"/>
    <p:sldId id="578" r:id="rId19"/>
    <p:sldId id="579" r:id="rId20"/>
    <p:sldId id="580" r:id="rId21"/>
    <p:sldId id="581" r:id="rId22"/>
    <p:sldId id="582" r:id="rId23"/>
    <p:sldId id="775" r:id="rId24"/>
    <p:sldId id="4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4" autoAdjust="0"/>
    <p:restoredTop sz="89140" autoAdjust="0"/>
  </p:normalViewPr>
  <p:slideViewPr>
    <p:cSldViewPr snapToGrid="0">
      <p:cViewPr varScale="1">
        <p:scale>
          <a:sx n="68" d="100"/>
          <a:sy n="68" d="100"/>
        </p:scale>
        <p:origin x="57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8847-F91B-4B1D-AD73-BB1B8880DDE5}"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B0D67-D7BD-4ABE-8D65-14A981A516CF}" type="slidenum">
              <a:rPr lang="en-US" smtClean="0"/>
              <a:t>‹#›</a:t>
            </a:fld>
            <a:endParaRPr lang="en-US"/>
          </a:p>
        </p:txBody>
      </p:sp>
    </p:spTree>
    <p:extLst>
      <p:ext uri="{BB962C8B-B14F-4D97-AF65-F5344CB8AC3E}">
        <p14:creationId xmlns:p14="http://schemas.microsoft.com/office/powerpoint/2010/main" val="12354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design model consists</a:t>
            </a:r>
            <a:r>
              <a:rPr lang="en-US" baseline="0" dirty="0"/>
              <a:t> of interaction diagrams – which illustrate how objects collaborate to fulfill the requirements.</a:t>
            </a:r>
          </a:p>
          <a:p>
            <a:r>
              <a:rPr lang="en-US" baseline="0" dirty="0"/>
              <a:t>(design) class diagrams – summarize the definition of the software classes and interfaces that are to be implemented in software.</a:t>
            </a:r>
          </a:p>
          <a:p>
            <a:endParaRPr lang="en-US" baseline="0" dirty="0"/>
          </a:p>
          <a:p>
            <a:r>
              <a:rPr lang="en-US" baseline="0" dirty="0"/>
              <a:t>In practice these diagrams are done in parallel </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Implementation in an object-oriented</a:t>
            </a:r>
            <a:r>
              <a:rPr lang="en-US" baseline="0" dirty="0"/>
              <a:t> programming language requires writing source code for</a:t>
            </a:r>
          </a:p>
          <a:p>
            <a:pPr>
              <a:buFont typeface="Arial" pitchFamily="34" charset="0"/>
              <a:buChar char="•"/>
            </a:pPr>
            <a:r>
              <a:rPr lang="en-US" baseline="0" dirty="0"/>
              <a:t>Class and interface definitions</a:t>
            </a:r>
          </a:p>
          <a:p>
            <a:pPr>
              <a:buFont typeface="Arial" pitchFamily="34" charset="0"/>
              <a:buChar char="•"/>
            </a:pPr>
            <a:r>
              <a:rPr lang="en-US" baseline="0" dirty="0"/>
              <a:t>Method definitions</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Shows</a:t>
            </a:r>
            <a:r>
              <a:rPr lang="en-US" baseline="0" dirty="0"/>
              <a:t> mapping to the basic attribute definitions and method signatures for Java </a:t>
            </a:r>
            <a:r>
              <a:rPr lang="en-US" baseline="0" dirty="0" err="1"/>
              <a:t>defintion</a:t>
            </a:r>
            <a:r>
              <a:rPr lang="en-US" baseline="0" dirty="0"/>
              <a:t> of </a:t>
            </a:r>
            <a:r>
              <a:rPr lang="en-US" baseline="0" dirty="0" err="1"/>
              <a:t>SalesLineItem</a:t>
            </a:r>
            <a:endParaRPr lang="en-US" baseline="0" dirty="0"/>
          </a:p>
          <a:p>
            <a:endParaRPr lang="en-US" baseline="0" dirty="0"/>
          </a:p>
          <a:p>
            <a:r>
              <a:rPr lang="en-US" baseline="0" dirty="0"/>
              <a:t>Note the addition in the source code of the Java constructor </a:t>
            </a:r>
            <a:r>
              <a:rPr lang="en-US" baseline="0" dirty="0" err="1"/>
              <a:t>SalesLineItem</a:t>
            </a:r>
            <a:r>
              <a:rPr lang="en-US" baseline="0" dirty="0"/>
              <a:t>(….)</a:t>
            </a:r>
          </a:p>
          <a:p>
            <a:endParaRPr lang="en-US" baseline="0" dirty="0"/>
          </a:p>
          <a:p>
            <a:r>
              <a:rPr lang="en-US" baseline="0" dirty="0"/>
              <a:t>Its derived from the create (spec, qty) message sent to a </a:t>
            </a:r>
            <a:r>
              <a:rPr lang="en-US" baseline="0" dirty="0" err="1"/>
              <a:t>saleslineitem</a:t>
            </a:r>
            <a:r>
              <a:rPr lang="en-US" baseline="0" dirty="0"/>
              <a:t> in the </a:t>
            </a:r>
            <a:r>
              <a:rPr lang="en-US" baseline="0" dirty="0" err="1"/>
              <a:t>enteritem</a:t>
            </a:r>
            <a:r>
              <a:rPr lang="en-US" baseline="0" dirty="0"/>
              <a:t> interaction diagram (slide 8).</a:t>
            </a:r>
          </a:p>
          <a:p>
            <a:r>
              <a:rPr lang="en-US" baseline="0" dirty="0"/>
              <a:t>Its usually excluded from the class diagram because of its commonality and multiple interpretations.</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a:t>Not another primitive type such as a String,</a:t>
            </a:r>
            <a:r>
              <a:rPr lang="en-US" baseline="0" dirty="0"/>
              <a:t> Number, and so on.</a:t>
            </a:r>
          </a:p>
          <a:p>
            <a:pPr>
              <a:buFont typeface="Arial" pitchFamily="34" charset="0"/>
              <a:buNone/>
            </a:pPr>
            <a:endParaRPr lang="en-US" baseline="0" dirty="0"/>
          </a:p>
          <a:p>
            <a:pPr>
              <a:buFont typeface="Arial" pitchFamily="34" charset="0"/>
              <a:buNone/>
            </a:pPr>
            <a:r>
              <a:rPr lang="en-US" baseline="0" dirty="0"/>
              <a:t>For example, </a:t>
            </a:r>
            <a:r>
              <a:rPr lang="en-US" baseline="0" dirty="0" err="1"/>
              <a:t>saleslineitem</a:t>
            </a:r>
            <a:r>
              <a:rPr lang="en-US" baseline="0" dirty="0"/>
              <a:t> has an association to a </a:t>
            </a:r>
            <a:r>
              <a:rPr lang="en-US" baseline="0" dirty="0" err="1"/>
              <a:t>productspecification</a:t>
            </a:r>
            <a:r>
              <a:rPr lang="en-US" baseline="0" dirty="0"/>
              <a:t> with navigability to it.</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Creating</a:t>
            </a:r>
            <a:r>
              <a:rPr lang="en-US" baseline="0" dirty="0"/>
              <a:t> methods from interaction diagrams – shown is the </a:t>
            </a:r>
            <a:r>
              <a:rPr lang="en-US" baseline="0" dirty="0" err="1"/>
              <a:t>enteritem</a:t>
            </a:r>
            <a:r>
              <a:rPr lang="en-US" baseline="0" dirty="0"/>
              <a:t> interaction diagram</a:t>
            </a:r>
          </a:p>
          <a:p>
            <a:r>
              <a:rPr lang="en-US" baseline="0" dirty="0"/>
              <a:t>Interaction diagram shows the message that are sent in response to a method invocation. The sequence of these messages translates to a series of statements in the method definition</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Message 2:</a:t>
            </a:r>
            <a:r>
              <a:rPr lang="en-US" baseline="0" dirty="0"/>
              <a:t>  a specification message is sent to </a:t>
            </a:r>
            <a:r>
              <a:rPr lang="en-US" baseline="0" dirty="0" err="1"/>
              <a:t>productcatalog</a:t>
            </a:r>
            <a:r>
              <a:rPr lang="en-US" baseline="0" dirty="0"/>
              <a:t> to retrieve a </a:t>
            </a:r>
            <a:r>
              <a:rPr lang="en-US" baseline="0" dirty="0" err="1"/>
              <a:t>productspecification</a:t>
            </a:r>
            <a:endParaRPr lang="en-US" baseline="0" dirty="0"/>
          </a:p>
          <a:p>
            <a:endParaRPr lang="en-US" baseline="0" dirty="0"/>
          </a:p>
          <a:p>
            <a:r>
              <a:rPr lang="en-US" baseline="0" dirty="0"/>
              <a:t>Message 3:  </a:t>
            </a:r>
            <a:r>
              <a:rPr lang="en-US" baseline="0" dirty="0" err="1"/>
              <a:t>makelineitem</a:t>
            </a:r>
            <a:r>
              <a:rPr lang="en-US" baseline="0" dirty="0"/>
              <a:t> message is sent to the sale</a:t>
            </a:r>
          </a:p>
          <a:p>
            <a:endParaRPr lang="en-US" baseline="0" dirty="0"/>
          </a:p>
          <a:p>
            <a:r>
              <a:rPr lang="en-US" baseline="0" dirty="0"/>
              <a:t>Each sequenced message within a method as shown on the interaction diagram is mapped to a statement in the Java method.</a:t>
            </a:r>
          </a:p>
          <a:p>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Important:</a:t>
            </a:r>
            <a:r>
              <a:rPr lang="en-US" baseline="0" dirty="0"/>
              <a:t>  </a:t>
            </a:r>
            <a:r>
              <a:rPr lang="en-US" dirty="0"/>
              <a:t>New sale with return</a:t>
            </a:r>
            <a:r>
              <a:rPr lang="en-US" baseline="0" dirty="0"/>
              <a:t> type of Boolean was added.</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sale must maintain visibility to a group of </a:t>
            </a:r>
            <a:r>
              <a:rPr lang="en-US" dirty="0" err="1"/>
              <a:t>SalesLineItem</a:t>
            </a:r>
            <a:r>
              <a:rPr lang="en-US" dirty="0"/>
              <a:t> instances</a:t>
            </a:r>
          </a:p>
          <a:p>
            <a:endParaRPr lang="en-US" dirty="0"/>
          </a:p>
          <a:p>
            <a:endParaRPr lang="en-US" dirty="0"/>
          </a:p>
          <a:p>
            <a:r>
              <a:rPr lang="en-US" dirty="0"/>
              <a:t>Using</a:t>
            </a:r>
            <a:r>
              <a:rPr lang="en-US" baseline="0" dirty="0"/>
              <a:t> a Vector the sale class can define an attribute that maintains an ordered list of </a:t>
            </a:r>
            <a:r>
              <a:rPr lang="en-US" baseline="0" dirty="0" err="1"/>
              <a:t>SalesLineItem</a:t>
            </a:r>
            <a:r>
              <a:rPr lang="en-US" baseline="0" dirty="0"/>
              <a:t> instances.</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design class</a:t>
            </a:r>
            <a:r>
              <a:rPr lang="en-US" baseline="0" dirty="0"/>
              <a:t> diagram (DCD) illustrates the specification for software classes and interfaces (for example, Java Interfaces) in an application.</a:t>
            </a:r>
          </a:p>
          <a:p>
            <a:endParaRPr lang="en-US" baseline="0" dirty="0"/>
          </a:p>
          <a:p>
            <a:r>
              <a:rPr lang="en-US" baseline="0" dirty="0"/>
              <a:t>In contrast to conceptual classes in the domain model, design classes in the DCDs show definitions for software classes rather than real-world concepts.</a:t>
            </a:r>
          </a:p>
          <a:p>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software entity is something that is going to accomplish a task.</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UP does not define an artifact</a:t>
            </a:r>
            <a:r>
              <a:rPr lang="en-US" baseline="0" dirty="0"/>
              <a:t> called “design class diagram”</a:t>
            </a:r>
          </a:p>
          <a:p>
            <a:r>
              <a:rPr lang="en-US" baseline="0" dirty="0"/>
              <a:t>In the design model – several diagram types exist:  interaction, package, </a:t>
            </a:r>
            <a:r>
              <a:rPr lang="en-US" baseline="0" dirty="0" err="1"/>
              <a:t>classdiagrams</a:t>
            </a:r>
            <a:endParaRPr lang="en-US" baseline="0" dirty="0"/>
          </a:p>
          <a:p>
            <a:endParaRPr lang="en-US" baseline="0" dirty="0"/>
          </a:p>
          <a:p>
            <a:r>
              <a:rPr lang="en-US" baseline="0" dirty="0"/>
              <a:t>We will go over how to do each in the next few slides</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Accessor</a:t>
            </a:r>
            <a:r>
              <a:rPr lang="en-US" dirty="0"/>
              <a:t>/</a:t>
            </a:r>
            <a:r>
              <a:rPr lang="en-US" dirty="0" err="1"/>
              <a:t>mutator</a:t>
            </a:r>
            <a:r>
              <a:rPr lang="en-US" baseline="0" dirty="0" err="1"/>
              <a:t>s</a:t>
            </a:r>
            <a:r>
              <a:rPr lang="en-US" baseline="0" dirty="0"/>
              <a:t> – access and change private attributes in a class</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set of all message sent to a class X across all interaction diagrams indicates the majority of methods that class x must define</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is not useful to show these classes explicitly in the DCD since they add noise,</a:t>
            </a:r>
            <a:r>
              <a:rPr lang="en-US" baseline="0" dirty="0"/>
              <a:t> and little new information</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a:t>
            </a:r>
            <a:r>
              <a:rPr lang="en-US" baseline="0" dirty="0"/>
              <a:t> is optional to add return values</a:t>
            </a:r>
          </a:p>
          <a:p>
            <a:r>
              <a:rPr lang="en-US" baseline="0" dirty="0"/>
              <a:t>Some reasons why to add type information:</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Navigability is a property of the role</a:t>
            </a:r>
            <a:r>
              <a:rPr lang="en-US" baseline="0" dirty="0"/>
              <a:t> that indicates that it is possible to navigate </a:t>
            </a:r>
            <a:r>
              <a:rPr lang="en-US" baseline="0" dirty="0" err="1"/>
              <a:t>uni</a:t>
            </a:r>
            <a:r>
              <a:rPr lang="en-US" baseline="0" dirty="0"/>
              <a:t>-directionally across the association from objects of the source to target class. Navigability implies visibility.</a:t>
            </a:r>
          </a:p>
          <a:p>
            <a:endParaRPr lang="en-US" baseline="0" dirty="0"/>
          </a:p>
          <a:p>
            <a:r>
              <a:rPr lang="en-US" baseline="0" dirty="0"/>
              <a:t>Could have put </a:t>
            </a:r>
            <a:r>
              <a:rPr lang="en-US" baseline="0" dirty="0" err="1"/>
              <a:t>currentSale</a:t>
            </a:r>
            <a:r>
              <a:rPr lang="en-US" baseline="0" dirty="0"/>
              <a:t>: Sale to show the current Sale attribute.  It was excluded because it is implied by the navigable association from Register to Sale.</a:t>
            </a:r>
            <a:endParaRPr lang="en-US" dirty="0"/>
          </a:p>
        </p:txBody>
      </p:sp>
      <p:sp>
        <p:nvSpPr>
          <p:cNvPr id="4" name="Slide Number Placeholder 3"/>
          <p:cNvSpPr>
            <a:spLocks noGrp="1"/>
          </p:cNvSpPr>
          <p:nvPr>
            <p:ph type="sldNum" sz="quarter" idx="10"/>
          </p:nvPr>
        </p:nvSpPr>
        <p:spPr/>
        <p:txBody>
          <a:bodyPr/>
          <a:lstStyle/>
          <a:p>
            <a:fld id="{73B672FC-9574-4AE4-89B8-0111A97AD77D}"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8781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364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905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7F33F08-D016-6ED5-B138-B93CDD4D75FC}"/>
              </a:ext>
            </a:extLst>
          </p:cNvPr>
          <p:cNvSpPr>
            <a:spLocks noChangeArrowheads="1"/>
          </p:cNvSpPr>
          <p:nvPr/>
        </p:nvSpPr>
        <p:spPr bwMode="auto">
          <a:xfrm>
            <a:off x="469901" y="0"/>
            <a:ext cx="11722100" cy="533400"/>
          </a:xfrm>
          <a:prstGeom prst="rect">
            <a:avLst/>
          </a:prstGeom>
          <a:solidFill>
            <a:srgbClr val="336699"/>
          </a:solidFill>
          <a:ln w="9525">
            <a:noFill/>
            <a:miter lim="800000"/>
            <a:headEnd/>
            <a:tailEnd/>
          </a:ln>
          <a:effectLst/>
        </p:spPr>
        <p:txBody>
          <a:bodyPr wrap="none" anchor="ctr"/>
          <a:lstStyle/>
          <a:p>
            <a:pPr>
              <a:defRPr/>
            </a:pPr>
            <a:endParaRPr lang="en-US" sz="1800"/>
          </a:p>
        </p:txBody>
      </p:sp>
      <p:sp>
        <p:nvSpPr>
          <p:cNvPr id="3" name="Text Box 5">
            <a:extLst>
              <a:ext uri="{FF2B5EF4-FFF2-40B4-BE49-F238E27FC236}">
                <a16:creationId xmlns:a16="http://schemas.microsoft.com/office/drawing/2014/main" id="{95271A30-4721-8D61-C73E-A7C7F17BC2AE}"/>
              </a:ext>
            </a:extLst>
          </p:cNvPr>
          <p:cNvSpPr txBox="1">
            <a:spLocks noChangeArrowheads="1"/>
          </p:cNvSpPr>
          <p:nvPr/>
        </p:nvSpPr>
        <p:spPr bwMode="auto">
          <a:xfrm>
            <a:off x="491067" y="104775"/>
            <a:ext cx="11700933" cy="600164"/>
          </a:xfrm>
          <a:prstGeom prst="rect">
            <a:avLst/>
          </a:prstGeom>
          <a:noFill/>
          <a:ln w="9525">
            <a:noFill/>
            <a:miter lim="800000"/>
            <a:headEnd/>
            <a:tailEnd/>
          </a:ln>
          <a:effectLst/>
        </p:spPr>
        <p:txBody>
          <a:bodyPr lIns="0" tIns="91440">
            <a:spAutoFit/>
          </a:bodyPr>
          <a:lstStyle/>
          <a:p>
            <a:pPr>
              <a:spcBef>
                <a:spcPct val="50000"/>
              </a:spcBef>
              <a:defRPr/>
            </a:pPr>
            <a:r>
              <a:rPr lang="en-US" sz="3000">
                <a:solidFill>
                  <a:schemeClr val="bg1"/>
                </a:solidFill>
                <a:latin typeface="SIEMENS-Firmenmarke" pitchFamily="2" charset="0"/>
              </a:rPr>
              <a:t>SWENG 537: Software Systems Design</a:t>
            </a:r>
            <a:endParaRPr lang="en-US" sz="2800">
              <a:solidFill>
                <a:schemeClr val="bg1"/>
              </a:solidFill>
              <a:latin typeface="SIEMENS-Firmenmarke" pitchFamily="2" charset="0"/>
            </a:endParaRPr>
          </a:p>
        </p:txBody>
      </p:sp>
      <p:sp>
        <p:nvSpPr>
          <p:cNvPr id="4" name="Text Box 6">
            <a:extLst>
              <a:ext uri="{FF2B5EF4-FFF2-40B4-BE49-F238E27FC236}">
                <a16:creationId xmlns:a16="http://schemas.microsoft.com/office/drawing/2014/main" id="{AA06E916-F9EF-BB91-1539-3B53D89551F4}"/>
              </a:ext>
            </a:extLst>
          </p:cNvPr>
          <p:cNvSpPr txBox="1">
            <a:spLocks noChangeArrowheads="1"/>
          </p:cNvSpPr>
          <p:nvPr/>
        </p:nvSpPr>
        <p:spPr bwMode="auto">
          <a:xfrm>
            <a:off x="8026400" y="6523039"/>
            <a:ext cx="3759200" cy="323165"/>
          </a:xfrm>
          <a:prstGeom prst="rect">
            <a:avLst/>
          </a:prstGeom>
          <a:noFill/>
          <a:ln w="9525">
            <a:noFill/>
            <a:miter lim="800000"/>
            <a:headEnd/>
            <a:tailEnd/>
          </a:ln>
          <a:effectLst/>
        </p:spPr>
        <p:txBody>
          <a:bodyPr lIns="0" tIns="0">
            <a:spAutoFit/>
          </a:bodyPr>
          <a:lstStyle/>
          <a:p>
            <a:pPr algn="r">
              <a:lnSpc>
                <a:spcPct val="90000"/>
              </a:lnSpc>
              <a:defRPr/>
            </a:pPr>
            <a:r>
              <a:rPr lang="de-DE" sz="1000">
                <a:solidFill>
                  <a:srgbClr val="336699"/>
                </a:solidFill>
              </a:rPr>
              <a:t>© Engineering Division, Penn State Great Valley</a:t>
            </a:r>
          </a:p>
          <a:p>
            <a:pPr algn="r">
              <a:lnSpc>
                <a:spcPct val="90000"/>
              </a:lnSpc>
              <a:defRPr/>
            </a:pPr>
            <a:r>
              <a:rPr lang="de-DE" sz="1000">
                <a:solidFill>
                  <a:srgbClr val="336699"/>
                </a:solidFill>
              </a:rPr>
              <a:t>Last Updated: </a:t>
            </a:r>
            <a:fld id="{76AEC2A7-4FC1-486E-9F5F-8DDAB7DDBC36}" type="datetime4">
              <a:rPr lang="en-US" sz="1000">
                <a:solidFill>
                  <a:srgbClr val="336699"/>
                </a:solidFill>
              </a:rPr>
              <a:pPr algn="r">
                <a:lnSpc>
                  <a:spcPct val="90000"/>
                </a:lnSpc>
                <a:defRPr/>
              </a:pPr>
              <a:t>February 24, 2025</a:t>
            </a:fld>
            <a:endParaRPr lang="de-DE" sz="1600">
              <a:latin typeface="Arial" charset="0"/>
            </a:endParaRPr>
          </a:p>
        </p:txBody>
      </p:sp>
      <p:sp>
        <p:nvSpPr>
          <p:cNvPr id="5" name="Text Box 8">
            <a:extLst>
              <a:ext uri="{FF2B5EF4-FFF2-40B4-BE49-F238E27FC236}">
                <a16:creationId xmlns:a16="http://schemas.microsoft.com/office/drawing/2014/main" id="{798A1968-A2F0-D475-33DA-03D232BC2817}"/>
              </a:ext>
            </a:extLst>
          </p:cNvPr>
          <p:cNvSpPr txBox="1">
            <a:spLocks noChangeArrowheads="1"/>
          </p:cNvSpPr>
          <p:nvPr/>
        </p:nvSpPr>
        <p:spPr bwMode="auto">
          <a:xfrm rot="16200000">
            <a:off x="-2931054" y="3578697"/>
            <a:ext cx="6321425" cy="230832"/>
          </a:xfrm>
          <a:prstGeom prst="rect">
            <a:avLst/>
          </a:prstGeom>
          <a:gradFill rotWithShape="0">
            <a:gsLst>
              <a:gs pos="0">
                <a:srgbClr val="999999"/>
              </a:gs>
              <a:gs pos="100000">
                <a:srgbClr val="999999">
                  <a:gamma/>
                  <a:shade val="46275"/>
                  <a:invGamma/>
                </a:srgbClr>
              </a:gs>
            </a:gsLst>
            <a:lin ang="5400000" scaled="1"/>
          </a:gradFill>
          <a:ln w="9525">
            <a:noFill/>
            <a:miter lim="800000"/>
            <a:headEnd/>
            <a:tailEnd/>
          </a:ln>
          <a:effectLst/>
        </p:spPr>
        <p:txBody>
          <a:bodyPr lIns="0" tIns="0">
            <a:spAutoFit/>
          </a:bodyPr>
          <a:lstStyle/>
          <a:p>
            <a:pPr algn="l">
              <a:defRPr/>
            </a:pPr>
            <a:r>
              <a:rPr lang="de-DE" sz="1200" b="1">
                <a:solidFill>
                  <a:schemeClr val="bg1"/>
                </a:solidFill>
                <a:latin typeface="Arial" charset="0"/>
              </a:rPr>
              <a:t>        </a:t>
            </a:r>
          </a:p>
        </p:txBody>
      </p:sp>
      <p:sp>
        <p:nvSpPr>
          <p:cNvPr id="119810" name="Rectangle 2"/>
          <p:cNvSpPr>
            <a:spLocks noGrp="1" noChangeArrowheads="1"/>
          </p:cNvSpPr>
          <p:nvPr>
            <p:ph type="ctrTitle" sz="quarter"/>
          </p:nvPr>
        </p:nvSpPr>
        <p:spPr>
          <a:xfrm>
            <a:off x="2235200" y="1219200"/>
            <a:ext cx="9144000" cy="1447800"/>
          </a:xfrm>
        </p:spPr>
        <p:txBody>
          <a:bodyPr rIns="0" anchor="b"/>
          <a:lstStyle>
            <a:lvl1pPr>
              <a:defRPr sz="3400">
                <a:solidFill>
                  <a:srgbClr val="990000"/>
                </a:solidFill>
              </a:defRPr>
            </a:lvl1pPr>
          </a:lstStyle>
          <a:p>
            <a:r>
              <a:rPr lang="de-DE"/>
              <a:t>headline arial narrow bold</a:t>
            </a:r>
            <a:br>
              <a:rPr lang="de-DE"/>
            </a:br>
            <a:r>
              <a:rPr lang="de-DE"/>
              <a:t>44 pt, 0 pt leading</a:t>
            </a:r>
          </a:p>
        </p:txBody>
      </p:sp>
      <p:sp>
        <p:nvSpPr>
          <p:cNvPr id="119811" name="Rectangle 3"/>
          <p:cNvSpPr>
            <a:spLocks noGrp="1" noChangeArrowheads="1"/>
          </p:cNvSpPr>
          <p:nvPr>
            <p:ph type="subTitle" sz="quarter" idx="1"/>
          </p:nvPr>
        </p:nvSpPr>
        <p:spPr>
          <a:xfrm>
            <a:off x="2224617" y="3614738"/>
            <a:ext cx="9144000" cy="1752600"/>
          </a:xfrm>
        </p:spPr>
        <p:txBody>
          <a:bodyPr rIns="0"/>
          <a:lstStyle>
            <a:lvl1pPr marL="0" indent="0" algn="ctr">
              <a:buFont typeface="Wingdings" pitchFamily="2" charset="2"/>
              <a:buNone/>
              <a:defRPr sz="2400" b="1"/>
            </a:lvl1pPr>
          </a:lstStyle>
          <a:p>
            <a:r>
              <a:rPr lang="de-DE"/>
              <a:t>arial narrow 24 pt. bold</a:t>
            </a:r>
          </a:p>
        </p:txBody>
      </p:sp>
    </p:spTree>
    <p:extLst>
      <p:ext uri="{BB962C8B-B14F-4D97-AF65-F5344CB8AC3E}">
        <p14:creationId xmlns:p14="http://schemas.microsoft.com/office/powerpoint/2010/main" val="810008466"/>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0DFE61C6-DBA0-BD74-142E-68756D37EF39}"/>
              </a:ext>
            </a:extLst>
          </p:cNvPr>
          <p:cNvSpPr>
            <a:spLocks noGrp="1" noChangeArrowheads="1"/>
          </p:cNvSpPr>
          <p:nvPr>
            <p:ph type="sldNum" sz="quarter" idx="10"/>
          </p:nvPr>
        </p:nvSpPr>
        <p:spPr>
          <a:ln/>
        </p:spPr>
        <p:txBody>
          <a:bodyPr/>
          <a:lstStyle>
            <a:lvl1pPr>
              <a:defRPr/>
            </a:lvl1pPr>
          </a:lstStyle>
          <a:p>
            <a:fld id="{DC03EE66-85A7-42E5-BCB9-2884DF035A82}" type="slidenum">
              <a:rPr lang="de-DE" altLang="en-US"/>
              <a:pPr/>
              <a:t>‹#›</a:t>
            </a:fld>
            <a:endParaRPr lang="de-DE" altLang="en-US"/>
          </a:p>
        </p:txBody>
      </p:sp>
    </p:spTree>
    <p:extLst>
      <p:ext uri="{BB962C8B-B14F-4D97-AF65-F5344CB8AC3E}">
        <p14:creationId xmlns:p14="http://schemas.microsoft.com/office/powerpoint/2010/main" val="3145244014"/>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a:extLst>
              <a:ext uri="{FF2B5EF4-FFF2-40B4-BE49-F238E27FC236}">
                <a16:creationId xmlns:a16="http://schemas.microsoft.com/office/drawing/2014/main" id="{4CE2F57C-A21D-B485-AF29-40E5F8945C1E}"/>
              </a:ext>
            </a:extLst>
          </p:cNvPr>
          <p:cNvSpPr>
            <a:spLocks noGrp="1" noChangeArrowheads="1"/>
          </p:cNvSpPr>
          <p:nvPr>
            <p:ph type="sldNum" sz="quarter" idx="10"/>
          </p:nvPr>
        </p:nvSpPr>
        <p:spPr>
          <a:ln/>
        </p:spPr>
        <p:txBody>
          <a:bodyPr/>
          <a:lstStyle>
            <a:lvl1pPr>
              <a:defRPr/>
            </a:lvl1pPr>
          </a:lstStyle>
          <a:p>
            <a:fld id="{0EBD54E7-5F7C-4CC0-81D1-A19AC002651B}" type="slidenum">
              <a:rPr lang="de-DE" altLang="en-US"/>
              <a:pPr/>
              <a:t>‹#›</a:t>
            </a:fld>
            <a:endParaRPr lang="de-DE" altLang="en-US"/>
          </a:p>
        </p:txBody>
      </p:sp>
    </p:spTree>
    <p:extLst>
      <p:ext uri="{BB962C8B-B14F-4D97-AF65-F5344CB8AC3E}">
        <p14:creationId xmlns:p14="http://schemas.microsoft.com/office/powerpoint/2010/main" val="2091857135"/>
      </p:ext>
    </p:extLst>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1317" y="1828800"/>
            <a:ext cx="512868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828800"/>
            <a:ext cx="5130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57448D6C-E875-AD2A-4D9C-79719B8B3030}"/>
              </a:ext>
            </a:extLst>
          </p:cNvPr>
          <p:cNvSpPr>
            <a:spLocks noGrp="1" noChangeArrowheads="1"/>
          </p:cNvSpPr>
          <p:nvPr>
            <p:ph type="sldNum" sz="quarter" idx="10"/>
          </p:nvPr>
        </p:nvSpPr>
        <p:spPr>
          <a:ln/>
        </p:spPr>
        <p:txBody>
          <a:bodyPr/>
          <a:lstStyle>
            <a:lvl1pPr>
              <a:defRPr/>
            </a:lvl1pPr>
          </a:lstStyle>
          <a:p>
            <a:fld id="{4FEE65DB-B2AB-495D-9299-B5DFCFA28388}" type="slidenum">
              <a:rPr lang="de-DE" altLang="en-US"/>
              <a:pPr/>
              <a:t>‹#›</a:t>
            </a:fld>
            <a:endParaRPr lang="de-DE" altLang="en-US"/>
          </a:p>
        </p:txBody>
      </p:sp>
    </p:spTree>
    <p:extLst>
      <p:ext uri="{BB962C8B-B14F-4D97-AF65-F5344CB8AC3E}">
        <p14:creationId xmlns:p14="http://schemas.microsoft.com/office/powerpoint/2010/main" val="1941692148"/>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a:extLst>
              <a:ext uri="{FF2B5EF4-FFF2-40B4-BE49-F238E27FC236}">
                <a16:creationId xmlns:a16="http://schemas.microsoft.com/office/drawing/2014/main" id="{486ED3EF-C3EA-8B5D-4B16-559D86A4E0CE}"/>
              </a:ext>
            </a:extLst>
          </p:cNvPr>
          <p:cNvSpPr>
            <a:spLocks noGrp="1" noChangeArrowheads="1"/>
          </p:cNvSpPr>
          <p:nvPr>
            <p:ph type="sldNum" sz="quarter" idx="10"/>
          </p:nvPr>
        </p:nvSpPr>
        <p:spPr>
          <a:ln/>
        </p:spPr>
        <p:txBody>
          <a:bodyPr/>
          <a:lstStyle>
            <a:lvl1pPr>
              <a:defRPr/>
            </a:lvl1pPr>
          </a:lstStyle>
          <a:p>
            <a:fld id="{30F98CF5-9AE7-4786-B13E-797328401BF6}" type="slidenum">
              <a:rPr lang="de-DE" altLang="en-US"/>
              <a:pPr/>
              <a:t>‹#›</a:t>
            </a:fld>
            <a:endParaRPr lang="de-DE" altLang="en-US"/>
          </a:p>
        </p:txBody>
      </p:sp>
    </p:spTree>
    <p:extLst>
      <p:ext uri="{BB962C8B-B14F-4D97-AF65-F5344CB8AC3E}">
        <p14:creationId xmlns:p14="http://schemas.microsoft.com/office/powerpoint/2010/main" val="1396810015"/>
      </p:ext>
    </p:extLst>
  </p:cSld>
  <p:clrMapOvr>
    <a:masterClrMapping/>
  </p:clrMapOvr>
  <p:transition>
    <p:strips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a:extLst>
              <a:ext uri="{FF2B5EF4-FFF2-40B4-BE49-F238E27FC236}">
                <a16:creationId xmlns:a16="http://schemas.microsoft.com/office/drawing/2014/main" id="{E36A3930-6349-12FB-5192-86424ADD8930}"/>
              </a:ext>
            </a:extLst>
          </p:cNvPr>
          <p:cNvSpPr>
            <a:spLocks noGrp="1" noChangeArrowheads="1"/>
          </p:cNvSpPr>
          <p:nvPr>
            <p:ph type="sldNum" sz="quarter" idx="10"/>
          </p:nvPr>
        </p:nvSpPr>
        <p:spPr>
          <a:ln/>
        </p:spPr>
        <p:txBody>
          <a:bodyPr/>
          <a:lstStyle>
            <a:lvl1pPr>
              <a:defRPr/>
            </a:lvl1pPr>
          </a:lstStyle>
          <a:p>
            <a:fld id="{F527568B-A8F3-4468-9EF1-2B509F023149}" type="slidenum">
              <a:rPr lang="de-DE" altLang="en-US"/>
              <a:pPr/>
              <a:t>‹#›</a:t>
            </a:fld>
            <a:endParaRPr lang="de-DE" altLang="en-US"/>
          </a:p>
        </p:txBody>
      </p:sp>
    </p:spTree>
    <p:extLst>
      <p:ext uri="{BB962C8B-B14F-4D97-AF65-F5344CB8AC3E}">
        <p14:creationId xmlns:p14="http://schemas.microsoft.com/office/powerpoint/2010/main" val="3683681138"/>
      </p:ext>
    </p:extLst>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441927B-3258-E4C3-CE6C-550F37628F2D}"/>
              </a:ext>
            </a:extLst>
          </p:cNvPr>
          <p:cNvSpPr>
            <a:spLocks noGrp="1" noChangeArrowheads="1"/>
          </p:cNvSpPr>
          <p:nvPr>
            <p:ph type="sldNum" sz="quarter" idx="10"/>
          </p:nvPr>
        </p:nvSpPr>
        <p:spPr>
          <a:ln/>
        </p:spPr>
        <p:txBody>
          <a:bodyPr/>
          <a:lstStyle>
            <a:lvl1pPr>
              <a:defRPr/>
            </a:lvl1pPr>
          </a:lstStyle>
          <a:p>
            <a:fld id="{D8037515-ABFA-425C-A5BB-467EEDC3C6CD}" type="slidenum">
              <a:rPr lang="de-DE" altLang="en-US"/>
              <a:pPr/>
              <a:t>‹#›</a:t>
            </a:fld>
            <a:endParaRPr lang="de-DE" altLang="en-US"/>
          </a:p>
        </p:txBody>
      </p:sp>
    </p:spTree>
    <p:extLst>
      <p:ext uri="{BB962C8B-B14F-4D97-AF65-F5344CB8AC3E}">
        <p14:creationId xmlns:p14="http://schemas.microsoft.com/office/powerpoint/2010/main" val="2214041240"/>
      </p:ext>
    </p:extLst>
  </p:cSld>
  <p:clrMapOvr>
    <a:masterClrMapping/>
  </p:clrMapOvr>
  <p:transition>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7CAC1458-2254-43E1-BBC2-13C3021A8411}"/>
              </a:ext>
            </a:extLst>
          </p:cNvPr>
          <p:cNvSpPr>
            <a:spLocks noGrp="1" noChangeArrowheads="1"/>
          </p:cNvSpPr>
          <p:nvPr>
            <p:ph type="sldNum" sz="quarter" idx="10"/>
          </p:nvPr>
        </p:nvSpPr>
        <p:spPr>
          <a:ln/>
        </p:spPr>
        <p:txBody>
          <a:bodyPr/>
          <a:lstStyle>
            <a:lvl1pPr>
              <a:defRPr/>
            </a:lvl1pPr>
          </a:lstStyle>
          <a:p>
            <a:fld id="{8918E807-297E-4F87-ACBA-A9BDCFAB9B75}" type="slidenum">
              <a:rPr lang="de-DE" altLang="en-US"/>
              <a:pPr/>
              <a:t>‹#›</a:t>
            </a:fld>
            <a:endParaRPr lang="de-DE" altLang="en-US"/>
          </a:p>
        </p:txBody>
      </p:sp>
    </p:spTree>
    <p:extLst>
      <p:ext uri="{BB962C8B-B14F-4D97-AF65-F5344CB8AC3E}">
        <p14:creationId xmlns:p14="http://schemas.microsoft.com/office/powerpoint/2010/main" val="2042409524"/>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5111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280C4D00-106C-6C34-336C-9AD363A1511B}"/>
              </a:ext>
            </a:extLst>
          </p:cNvPr>
          <p:cNvSpPr>
            <a:spLocks noGrp="1" noChangeArrowheads="1"/>
          </p:cNvSpPr>
          <p:nvPr>
            <p:ph type="sldNum" sz="quarter" idx="10"/>
          </p:nvPr>
        </p:nvSpPr>
        <p:spPr>
          <a:ln/>
        </p:spPr>
        <p:txBody>
          <a:bodyPr/>
          <a:lstStyle>
            <a:lvl1pPr>
              <a:defRPr/>
            </a:lvl1pPr>
          </a:lstStyle>
          <a:p>
            <a:fld id="{A953752E-C382-4970-A515-C6C47B2256A5}" type="slidenum">
              <a:rPr lang="de-DE" altLang="en-US"/>
              <a:pPr/>
              <a:t>‹#›</a:t>
            </a:fld>
            <a:endParaRPr lang="de-DE" altLang="en-US"/>
          </a:p>
        </p:txBody>
      </p:sp>
    </p:spTree>
    <p:extLst>
      <p:ext uri="{BB962C8B-B14F-4D97-AF65-F5344CB8AC3E}">
        <p14:creationId xmlns:p14="http://schemas.microsoft.com/office/powerpoint/2010/main" val="1993135771"/>
      </p:ext>
    </p:extLst>
  </p:cSld>
  <p:clrMapOvr>
    <a:masterClrMapping/>
  </p:clrMapOvr>
  <p:transition>
    <p:strips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1BDCA160-64B8-B2DF-0A57-8B117EE1005F}"/>
              </a:ext>
            </a:extLst>
          </p:cNvPr>
          <p:cNvSpPr>
            <a:spLocks noGrp="1" noChangeArrowheads="1"/>
          </p:cNvSpPr>
          <p:nvPr>
            <p:ph type="sldNum" sz="quarter" idx="10"/>
          </p:nvPr>
        </p:nvSpPr>
        <p:spPr>
          <a:ln/>
        </p:spPr>
        <p:txBody>
          <a:bodyPr/>
          <a:lstStyle>
            <a:lvl1pPr>
              <a:defRPr/>
            </a:lvl1pPr>
          </a:lstStyle>
          <a:p>
            <a:fld id="{51BFFDC5-0B19-42D5-A7FB-FFDBB9E974CB}" type="slidenum">
              <a:rPr lang="de-DE" altLang="en-US"/>
              <a:pPr/>
              <a:t>‹#›</a:t>
            </a:fld>
            <a:endParaRPr lang="de-DE" altLang="en-US"/>
          </a:p>
        </p:txBody>
      </p:sp>
    </p:spTree>
    <p:extLst>
      <p:ext uri="{BB962C8B-B14F-4D97-AF65-F5344CB8AC3E}">
        <p14:creationId xmlns:p14="http://schemas.microsoft.com/office/powerpoint/2010/main" val="2094030374"/>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9917" y="609600"/>
            <a:ext cx="2614083"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1317" y="609600"/>
            <a:ext cx="76454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06C9261F-98D6-FBD5-D721-5C0B664941D1}"/>
              </a:ext>
            </a:extLst>
          </p:cNvPr>
          <p:cNvSpPr>
            <a:spLocks noGrp="1" noChangeArrowheads="1"/>
          </p:cNvSpPr>
          <p:nvPr>
            <p:ph type="sldNum" sz="quarter" idx="10"/>
          </p:nvPr>
        </p:nvSpPr>
        <p:spPr>
          <a:ln/>
        </p:spPr>
        <p:txBody>
          <a:bodyPr/>
          <a:lstStyle>
            <a:lvl1pPr>
              <a:defRPr/>
            </a:lvl1pPr>
          </a:lstStyle>
          <a:p>
            <a:fld id="{0386F535-B57D-425A-BFA5-AA4AC0F0DE9D}" type="slidenum">
              <a:rPr lang="de-DE" altLang="en-US"/>
              <a:pPr/>
              <a:t>‹#›</a:t>
            </a:fld>
            <a:endParaRPr lang="de-DE" altLang="en-US"/>
          </a:p>
        </p:txBody>
      </p:sp>
    </p:spTree>
    <p:extLst>
      <p:ext uri="{BB962C8B-B14F-4D97-AF65-F5344CB8AC3E}">
        <p14:creationId xmlns:p14="http://schemas.microsoft.com/office/powerpoint/2010/main" val="4117519442"/>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F02EF089-A624-4AB7-8B7F-2212E43B5F77}" type="datetime1">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079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BFBC5EE-8023-48A0-B577-A5117191FDD2}"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5979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A247A89-8FD0-4D3F-AE44-186FA5A357B4}" type="datetime1">
              <a:rPr lang="en-US" smtClean="0"/>
              <a:t>2/24/2025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3685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76F02-BBAE-414F-9EC4-5B5F51B31BDB}"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2071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2F49CE-F4FE-45C3-BBAB-CFE946522D3B}" type="datetime1">
              <a:rPr lang="en-US" smtClean="0"/>
              <a:t>2/24/2025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9262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221F2F-1A99-4762-A6E9-3172ACF4978C}" type="datetime1">
              <a:rPr lang="en-US" smtClean="0"/>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316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A1192-0569-4FE3-B36A-F319D4D12EA7}" type="datetime1">
              <a:rPr lang="en-US" smtClean="0"/>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9059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0510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C0433F-3AC1-46DB-A8F6-3397C409090D}"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160464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BF6D33-D9B1-481D-971E-4AEB549657B4}" type="datetime1">
              <a:rPr lang="en-US" smtClean="0"/>
              <a:t>2/24/2025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154471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30853F-751A-4ADE-AEBA-5696F2A13B50}"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0719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279F3-C829-4592-BA39-957487C9EDF2}"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1303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21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22723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993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6620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2318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90345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BA20FC74-79A4-43E6-BBAD-E788C1A3E90F}" type="datetimeFigureOut">
              <a:rPr lang="en-US" smtClean="0"/>
              <a:t>2/24/2025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8352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microsoft.com/office/2007/relationships/hdphoto" Target="../media/hdphoto1.wdp"/><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0FC74-79A4-43E6-BBAD-E788C1A3E90F}" type="datetimeFigureOut">
              <a:rPr lang="en-US" smtClean="0"/>
              <a:t>2/24/2025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152951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8F1ECE1-9929-DE64-5632-72540D1E07E9}"/>
              </a:ext>
            </a:extLst>
          </p:cNvPr>
          <p:cNvSpPr>
            <a:spLocks noChangeArrowheads="1"/>
          </p:cNvSpPr>
          <p:nvPr/>
        </p:nvSpPr>
        <p:spPr bwMode="auto">
          <a:xfrm>
            <a:off x="469901" y="0"/>
            <a:ext cx="11722100" cy="533400"/>
          </a:xfrm>
          <a:prstGeom prst="rect">
            <a:avLst/>
          </a:prstGeom>
          <a:solidFill>
            <a:srgbClr val="336699"/>
          </a:solidFill>
          <a:ln w="9525">
            <a:noFill/>
            <a:miter lim="800000"/>
            <a:headEnd/>
            <a:tailEnd/>
          </a:ln>
          <a:effectLst/>
        </p:spPr>
        <p:txBody>
          <a:bodyPr wrap="none" anchor="ctr"/>
          <a:lstStyle/>
          <a:p>
            <a:pPr defTabSz="762000">
              <a:defRPr/>
            </a:pPr>
            <a:endParaRPr lang="en-US" sz="1600">
              <a:solidFill>
                <a:schemeClr val="bg1"/>
              </a:solidFill>
            </a:endParaRPr>
          </a:p>
        </p:txBody>
      </p:sp>
      <p:sp>
        <p:nvSpPr>
          <p:cNvPr id="118787" name="Text Box 3">
            <a:extLst>
              <a:ext uri="{FF2B5EF4-FFF2-40B4-BE49-F238E27FC236}">
                <a16:creationId xmlns:a16="http://schemas.microsoft.com/office/drawing/2014/main" id="{76FAA039-BCD5-DF52-3464-54E83919E58D}"/>
              </a:ext>
            </a:extLst>
          </p:cNvPr>
          <p:cNvSpPr txBox="1">
            <a:spLocks noChangeArrowheads="1"/>
          </p:cNvSpPr>
          <p:nvPr/>
        </p:nvSpPr>
        <p:spPr bwMode="auto">
          <a:xfrm>
            <a:off x="789518" y="95250"/>
            <a:ext cx="10674349" cy="446276"/>
          </a:xfrm>
          <a:prstGeom prst="rect">
            <a:avLst/>
          </a:prstGeom>
          <a:noFill/>
          <a:ln w="9525">
            <a:noFill/>
            <a:miter lim="800000"/>
            <a:headEnd/>
            <a:tailEnd/>
          </a:ln>
          <a:effectLst/>
        </p:spPr>
        <p:txBody>
          <a:bodyPr lIns="0" tIns="0">
            <a:spAutoFit/>
          </a:bodyPr>
          <a:lstStyle/>
          <a:p>
            <a:pPr>
              <a:spcBef>
                <a:spcPct val="50000"/>
              </a:spcBef>
              <a:defRPr/>
            </a:pPr>
            <a:r>
              <a:rPr lang="en-US" sz="2600">
                <a:solidFill>
                  <a:schemeClr val="bg1"/>
                </a:solidFill>
                <a:latin typeface="SIEMENS-Firmenmarke" pitchFamily="2" charset="0"/>
              </a:rPr>
              <a:t>SWENG 537: Software Systems Design</a:t>
            </a:r>
            <a:endParaRPr lang="en-US" sz="2400">
              <a:solidFill>
                <a:schemeClr val="bg1"/>
              </a:solidFill>
              <a:latin typeface="SIEMENS-Firmenmarke" pitchFamily="2" charset="0"/>
            </a:endParaRPr>
          </a:p>
        </p:txBody>
      </p:sp>
      <p:sp>
        <p:nvSpPr>
          <p:cNvPr id="2052" name="Rectangle 4">
            <a:extLst>
              <a:ext uri="{FF2B5EF4-FFF2-40B4-BE49-F238E27FC236}">
                <a16:creationId xmlns:a16="http://schemas.microsoft.com/office/drawing/2014/main" id="{EEE92D2C-33B8-70ED-16BA-3A755D5F5C30}"/>
              </a:ext>
            </a:extLst>
          </p:cNvPr>
          <p:cNvSpPr>
            <a:spLocks noGrp="1" noChangeArrowheads="1"/>
          </p:cNvSpPr>
          <p:nvPr>
            <p:ph type="title"/>
          </p:nvPr>
        </p:nvSpPr>
        <p:spPr bwMode="auto">
          <a:xfrm>
            <a:off x="1221317" y="609600"/>
            <a:ext cx="1046268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ctr" anchorCtr="0" compatLnSpc="1">
            <a:prstTxWarp prst="textNoShape">
              <a:avLst/>
            </a:prstTxWarp>
          </a:bodyPr>
          <a:lstStyle/>
          <a:p>
            <a:pPr lvl="0"/>
            <a:r>
              <a:rPr lang="de-DE" altLang="en-US"/>
              <a:t>Click to edit mater Title style</a:t>
            </a:r>
          </a:p>
        </p:txBody>
      </p:sp>
      <p:sp>
        <p:nvSpPr>
          <p:cNvPr id="2053" name="Rectangle 5">
            <a:extLst>
              <a:ext uri="{FF2B5EF4-FFF2-40B4-BE49-F238E27FC236}">
                <a16:creationId xmlns:a16="http://schemas.microsoft.com/office/drawing/2014/main" id="{136EAA36-8F01-3A0D-8422-3765DC01E178}"/>
              </a:ext>
            </a:extLst>
          </p:cNvPr>
          <p:cNvSpPr>
            <a:spLocks noGrp="1" noChangeArrowheads="1"/>
          </p:cNvSpPr>
          <p:nvPr>
            <p:ph type="body" idx="1"/>
          </p:nvPr>
        </p:nvSpPr>
        <p:spPr bwMode="auto">
          <a:xfrm>
            <a:off x="1221317" y="1828800"/>
            <a:ext cx="1046268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p>
            <a:pPr lvl="0"/>
            <a:r>
              <a:rPr lang="de-DE" altLang="en-US"/>
              <a:t>Click to edit Master text styles</a:t>
            </a:r>
          </a:p>
          <a:p>
            <a:pPr lvl="1"/>
            <a:r>
              <a:rPr lang="de-DE" altLang="en-US"/>
              <a:t>Second level</a:t>
            </a:r>
          </a:p>
          <a:p>
            <a:pPr lvl="2"/>
            <a:r>
              <a:rPr lang="de-DE" altLang="en-US"/>
              <a:t>Third level</a:t>
            </a:r>
          </a:p>
          <a:p>
            <a:pPr lvl="3"/>
            <a:r>
              <a:rPr lang="de-DE" altLang="en-US"/>
              <a:t>Fourth level</a:t>
            </a:r>
          </a:p>
          <a:p>
            <a:pPr lvl="4"/>
            <a:r>
              <a:rPr lang="de-DE" altLang="en-US"/>
              <a:t>Fifth level</a:t>
            </a:r>
          </a:p>
        </p:txBody>
      </p:sp>
      <p:sp>
        <p:nvSpPr>
          <p:cNvPr id="118803" name="Rectangle 19">
            <a:extLst>
              <a:ext uri="{FF2B5EF4-FFF2-40B4-BE49-F238E27FC236}">
                <a16:creationId xmlns:a16="http://schemas.microsoft.com/office/drawing/2014/main" id="{CCC05AEF-4FC5-7CA8-848A-24CEB999B89A}"/>
              </a:ext>
            </a:extLst>
          </p:cNvPr>
          <p:cNvSpPr>
            <a:spLocks noGrp="1" noChangeArrowheads="1"/>
          </p:cNvSpPr>
          <p:nvPr>
            <p:ph type="sldNum" sz="quarter" idx="4"/>
          </p:nvPr>
        </p:nvSpPr>
        <p:spPr bwMode="auto">
          <a:xfrm>
            <a:off x="9213851" y="6400800"/>
            <a:ext cx="2470149" cy="304800"/>
          </a:xfrm>
          <a:prstGeom prst="rect">
            <a:avLst/>
          </a:prstGeom>
          <a:noFill/>
          <a:ln w="9525">
            <a:noFill/>
            <a:miter lim="800000"/>
            <a:headEnd/>
            <a:tailEnd/>
          </a:ln>
          <a:effectLst/>
        </p:spPr>
        <p:txBody>
          <a:bodyPr vert="horz" wrap="square" lIns="0" tIns="0" rIns="91440" bIns="45720" numCol="1" anchor="t" anchorCtr="0" compatLnSpc="1">
            <a:prstTxWarp prst="textNoShape">
              <a:avLst/>
            </a:prstTxWarp>
          </a:bodyPr>
          <a:lstStyle>
            <a:lvl1pPr algn="r">
              <a:lnSpc>
                <a:spcPct val="110000"/>
              </a:lnSpc>
              <a:defRPr sz="1000"/>
            </a:lvl1pPr>
          </a:lstStyle>
          <a:p>
            <a:fld id="{E0656729-D543-4138-8524-6AD43830E923}" type="slidenum">
              <a:rPr lang="de-DE" altLang="en-US"/>
              <a:pPr/>
              <a:t>‹#›</a:t>
            </a:fld>
            <a:endParaRPr lang="de-DE" altLang="en-US"/>
          </a:p>
        </p:txBody>
      </p:sp>
      <p:sp>
        <p:nvSpPr>
          <p:cNvPr id="118804" name="Text Box 20">
            <a:extLst>
              <a:ext uri="{FF2B5EF4-FFF2-40B4-BE49-F238E27FC236}">
                <a16:creationId xmlns:a16="http://schemas.microsoft.com/office/drawing/2014/main" id="{DFA5C3A8-C016-4867-F5D6-A2ACFA93DCCB}"/>
              </a:ext>
            </a:extLst>
          </p:cNvPr>
          <p:cNvSpPr txBox="1">
            <a:spLocks noChangeArrowheads="1"/>
          </p:cNvSpPr>
          <p:nvPr userDrawn="1"/>
        </p:nvSpPr>
        <p:spPr bwMode="auto">
          <a:xfrm rot="16200000">
            <a:off x="-2930790" y="3582666"/>
            <a:ext cx="6329363" cy="230832"/>
          </a:xfrm>
          <a:prstGeom prst="rect">
            <a:avLst/>
          </a:prstGeom>
          <a:gradFill rotWithShape="0">
            <a:gsLst>
              <a:gs pos="0">
                <a:srgbClr val="999999"/>
              </a:gs>
              <a:gs pos="100000">
                <a:srgbClr val="999999">
                  <a:gamma/>
                  <a:shade val="46275"/>
                  <a:invGamma/>
                </a:srgbClr>
              </a:gs>
            </a:gsLst>
            <a:lin ang="5400000" scaled="1"/>
          </a:gradFill>
          <a:ln w="9525">
            <a:noFill/>
            <a:miter lim="800000"/>
            <a:headEnd/>
            <a:tailEnd/>
          </a:ln>
          <a:effectLst/>
        </p:spPr>
        <p:txBody>
          <a:bodyPr lIns="0" tIns="0">
            <a:spAutoFit/>
          </a:bodyPr>
          <a:lstStyle/>
          <a:p>
            <a:pPr algn="l">
              <a:defRPr/>
            </a:pPr>
            <a:r>
              <a:rPr lang="de-DE" sz="1200" b="1">
                <a:solidFill>
                  <a:schemeClr val="bg1"/>
                </a:solidFill>
                <a:latin typeface="Arial" charset="0"/>
              </a:rPr>
              <a:t>        </a:t>
            </a:r>
            <a:r>
              <a:rPr lang="en-US" sz="1200" b="1">
                <a:solidFill>
                  <a:schemeClr val="bg1"/>
                </a:solidFill>
                <a:latin typeface="Arial" charset="0"/>
                <a:cs typeface="Arial" charset="0"/>
              </a:rPr>
              <a:t>© ENGINEERING DIVISION, </a:t>
            </a:r>
            <a:r>
              <a:rPr lang="de-DE" sz="1200" b="1">
                <a:solidFill>
                  <a:schemeClr val="bg1"/>
                </a:solidFill>
                <a:latin typeface="Arial" charset="0"/>
              </a:rPr>
              <a:t>PENN STATE UNIVERSITY</a:t>
            </a:r>
          </a:p>
        </p:txBody>
      </p:sp>
    </p:spTree>
    <p:extLst>
      <p:ext uri="{BB962C8B-B14F-4D97-AF65-F5344CB8AC3E}">
        <p14:creationId xmlns:p14="http://schemas.microsoft.com/office/powerpoint/2010/main" val="33745619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strips dir="rd"/>
  </p:transition>
  <p:hf hdr="0" ftr="0" dt="0"/>
  <p:txStyles>
    <p:titleStyle>
      <a:lvl1pPr algn="ctr" rtl="0" eaLnBrk="0" fontAlgn="base" hangingPunct="0">
        <a:spcBef>
          <a:spcPct val="0"/>
        </a:spcBef>
        <a:spcAft>
          <a:spcPct val="0"/>
        </a:spcAft>
        <a:defRPr sz="2400" b="1">
          <a:solidFill>
            <a:srgbClr val="666666"/>
          </a:solidFill>
          <a:latin typeface="+mj-lt"/>
          <a:ea typeface="+mj-ea"/>
          <a:cs typeface="+mj-cs"/>
        </a:defRPr>
      </a:lvl1pPr>
      <a:lvl2pPr algn="ctr" rtl="0" eaLnBrk="0" fontAlgn="base" hangingPunct="0">
        <a:spcBef>
          <a:spcPct val="0"/>
        </a:spcBef>
        <a:spcAft>
          <a:spcPct val="0"/>
        </a:spcAft>
        <a:defRPr sz="2400" b="1">
          <a:solidFill>
            <a:srgbClr val="666666"/>
          </a:solidFill>
          <a:latin typeface="Arial Narrow" pitchFamily="34" charset="0"/>
        </a:defRPr>
      </a:lvl2pPr>
      <a:lvl3pPr algn="ctr" rtl="0" eaLnBrk="0" fontAlgn="base" hangingPunct="0">
        <a:spcBef>
          <a:spcPct val="0"/>
        </a:spcBef>
        <a:spcAft>
          <a:spcPct val="0"/>
        </a:spcAft>
        <a:defRPr sz="2400" b="1">
          <a:solidFill>
            <a:srgbClr val="666666"/>
          </a:solidFill>
          <a:latin typeface="Arial Narrow" pitchFamily="34" charset="0"/>
        </a:defRPr>
      </a:lvl3pPr>
      <a:lvl4pPr algn="ctr" rtl="0" eaLnBrk="0" fontAlgn="base" hangingPunct="0">
        <a:spcBef>
          <a:spcPct val="0"/>
        </a:spcBef>
        <a:spcAft>
          <a:spcPct val="0"/>
        </a:spcAft>
        <a:defRPr sz="2400" b="1">
          <a:solidFill>
            <a:srgbClr val="666666"/>
          </a:solidFill>
          <a:latin typeface="Arial Narrow" pitchFamily="34" charset="0"/>
        </a:defRPr>
      </a:lvl4pPr>
      <a:lvl5pPr algn="ctr" rtl="0" eaLnBrk="0" fontAlgn="base" hangingPunct="0">
        <a:spcBef>
          <a:spcPct val="0"/>
        </a:spcBef>
        <a:spcAft>
          <a:spcPct val="0"/>
        </a:spcAft>
        <a:defRPr sz="2400" b="1">
          <a:solidFill>
            <a:srgbClr val="666666"/>
          </a:solidFill>
          <a:latin typeface="Arial Narrow" pitchFamily="34" charset="0"/>
        </a:defRPr>
      </a:lvl5pPr>
      <a:lvl6pPr marL="457200" algn="ctr" rtl="0" eaLnBrk="0" fontAlgn="base" hangingPunct="0">
        <a:spcBef>
          <a:spcPct val="0"/>
        </a:spcBef>
        <a:spcAft>
          <a:spcPct val="0"/>
        </a:spcAft>
        <a:defRPr sz="2400" b="1">
          <a:solidFill>
            <a:srgbClr val="666666"/>
          </a:solidFill>
          <a:latin typeface="Arial Narrow" pitchFamily="34" charset="0"/>
        </a:defRPr>
      </a:lvl6pPr>
      <a:lvl7pPr marL="914400" algn="ctr" rtl="0" eaLnBrk="0" fontAlgn="base" hangingPunct="0">
        <a:spcBef>
          <a:spcPct val="0"/>
        </a:spcBef>
        <a:spcAft>
          <a:spcPct val="0"/>
        </a:spcAft>
        <a:defRPr sz="2400" b="1">
          <a:solidFill>
            <a:srgbClr val="666666"/>
          </a:solidFill>
          <a:latin typeface="Arial Narrow" pitchFamily="34" charset="0"/>
        </a:defRPr>
      </a:lvl7pPr>
      <a:lvl8pPr marL="1371600" algn="ctr" rtl="0" eaLnBrk="0" fontAlgn="base" hangingPunct="0">
        <a:spcBef>
          <a:spcPct val="0"/>
        </a:spcBef>
        <a:spcAft>
          <a:spcPct val="0"/>
        </a:spcAft>
        <a:defRPr sz="2400" b="1">
          <a:solidFill>
            <a:srgbClr val="666666"/>
          </a:solidFill>
          <a:latin typeface="Arial Narrow" pitchFamily="34" charset="0"/>
        </a:defRPr>
      </a:lvl8pPr>
      <a:lvl9pPr marL="1828800" algn="ctr" rtl="0" eaLnBrk="0" fontAlgn="base" hangingPunct="0">
        <a:spcBef>
          <a:spcPct val="0"/>
        </a:spcBef>
        <a:spcAft>
          <a:spcPct val="0"/>
        </a:spcAft>
        <a:defRPr sz="2400" b="1">
          <a:solidFill>
            <a:srgbClr val="666666"/>
          </a:solidFill>
          <a:latin typeface="Arial Narrow" pitchFamily="34" charset="0"/>
        </a:defRPr>
      </a:lvl9pPr>
    </p:titleStyle>
    <p:bodyStyle>
      <a:lvl1pPr marL="190500" indent="-190500" algn="l" rtl="0" eaLnBrk="0" fontAlgn="base" hangingPunct="0">
        <a:spcBef>
          <a:spcPct val="15000"/>
        </a:spcBef>
        <a:spcAft>
          <a:spcPct val="0"/>
        </a:spcAft>
        <a:buSzPct val="70000"/>
        <a:buFont typeface="Wingdings" panose="05000000000000000000" pitchFamily="2" charset="2"/>
        <a:buChar char="q"/>
        <a:defRPr>
          <a:solidFill>
            <a:schemeClr val="tx1"/>
          </a:solidFill>
          <a:latin typeface="+mn-lt"/>
          <a:ea typeface="+mn-ea"/>
          <a:cs typeface="+mn-cs"/>
        </a:defRPr>
      </a:lvl1pPr>
      <a:lvl2pPr marL="571500" indent="-190500" algn="l" rtl="0" eaLnBrk="0" fontAlgn="base" hangingPunct="0">
        <a:spcBef>
          <a:spcPct val="0"/>
        </a:spcBef>
        <a:spcAft>
          <a:spcPts val="400"/>
        </a:spcAft>
        <a:buSzPct val="70000"/>
        <a:buFont typeface="Marlett" pitchFamily="2" charset="2"/>
        <a:buChar char="i"/>
        <a:defRPr sz="1600">
          <a:solidFill>
            <a:schemeClr val="tx1"/>
          </a:solidFill>
          <a:latin typeface="+mn-lt"/>
        </a:defRPr>
      </a:lvl2pPr>
      <a:lvl3pPr marL="952500" indent="-190500" algn="l" rtl="0" eaLnBrk="0" fontAlgn="base" hangingPunct="0">
        <a:lnSpc>
          <a:spcPct val="110000"/>
        </a:lnSpc>
        <a:spcBef>
          <a:spcPct val="0"/>
        </a:spcBef>
        <a:spcAft>
          <a:spcPts val="400"/>
        </a:spcAft>
        <a:buSzPct val="70000"/>
        <a:buFont typeface="Marlett" pitchFamily="2" charset="2"/>
        <a:buChar char="i"/>
        <a:defRPr sz="1400">
          <a:solidFill>
            <a:schemeClr val="tx1"/>
          </a:solidFill>
          <a:latin typeface="+mn-lt"/>
        </a:defRPr>
      </a:lvl3pPr>
      <a:lvl4pPr marL="1333500" indent="-190500" algn="l" rtl="0" eaLnBrk="0" fontAlgn="base" hangingPunct="0">
        <a:lnSpc>
          <a:spcPct val="150000"/>
        </a:lnSpc>
        <a:spcBef>
          <a:spcPct val="0"/>
        </a:spcBef>
        <a:spcAft>
          <a:spcPts val="400"/>
        </a:spcAft>
        <a:buSzPct val="70000"/>
        <a:buFont typeface="Marlett" pitchFamily="2" charset="2"/>
        <a:buChar char="i"/>
        <a:defRPr sz="1200">
          <a:solidFill>
            <a:schemeClr val="tx1"/>
          </a:solidFill>
          <a:latin typeface="+mn-lt"/>
        </a:defRPr>
      </a:lvl4pPr>
      <a:lvl5pPr marL="17145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5pPr>
      <a:lvl6pPr marL="21717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6pPr>
      <a:lvl7pPr marL="26289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7pPr>
      <a:lvl8pPr marL="30861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8pPr>
      <a:lvl9pPr marL="3543300" indent="-190500" algn="l" rtl="0" eaLnBrk="0" fontAlgn="base" hangingPunct="0">
        <a:lnSpc>
          <a:spcPct val="150000"/>
        </a:lnSpc>
        <a:spcBef>
          <a:spcPct val="0"/>
        </a:spcBef>
        <a:spcAft>
          <a:spcPts val="400"/>
        </a:spcAft>
        <a:buSzPct val="70000"/>
        <a:buFont typeface="Marlett" pitchFamily="2" charset="2"/>
        <a:buChar char="i"/>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8B3F41A-BBB1-4D5B-B4E1-5EA02F485917}" type="datetime1">
              <a:rPr lang="en-US" smtClean="0"/>
              <a:t>2/24/2025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6021355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Software Design Principles V</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
        <p:nvSpPr>
          <p:cNvPr id="2" name="Slide Number Placeholder 1">
            <a:extLst>
              <a:ext uri="{FF2B5EF4-FFF2-40B4-BE49-F238E27FC236}">
                <a16:creationId xmlns:a16="http://schemas.microsoft.com/office/drawing/2014/main" id="{8D3A1EA5-3A5A-E904-971A-35508953B16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2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CA2279AA-8731-4482-80B7-91CF86887DE4}" type="slidenum">
              <a:rPr lang="de-DE"/>
              <a:pPr/>
              <a:t>10</a:t>
            </a:fld>
            <a:endParaRPr lang="de-DE"/>
          </a:p>
        </p:txBody>
      </p:sp>
      <p:sp>
        <p:nvSpPr>
          <p:cNvPr id="850946" name="Rectangle 2"/>
          <p:cNvSpPr>
            <a:spLocks noGrp="1" noChangeArrowheads="1"/>
          </p:cNvSpPr>
          <p:nvPr>
            <p:ph type="title"/>
          </p:nvPr>
        </p:nvSpPr>
        <p:spPr/>
        <p:txBody>
          <a:bodyPr/>
          <a:lstStyle/>
          <a:p>
            <a:r>
              <a:rPr lang="en-US" b="1" u="sng" dirty="0">
                <a:solidFill>
                  <a:schemeClr val="accent2"/>
                </a:solidFill>
              </a:rPr>
              <a:t>Step 4: </a:t>
            </a:r>
            <a:r>
              <a:rPr lang="en-US" dirty="0"/>
              <a:t>Add Type Information</a:t>
            </a:r>
          </a:p>
        </p:txBody>
      </p:sp>
      <p:sp>
        <p:nvSpPr>
          <p:cNvPr id="850947" name="Rectangle 3"/>
          <p:cNvSpPr>
            <a:spLocks noGrp="1" noChangeArrowheads="1"/>
          </p:cNvSpPr>
          <p:nvPr>
            <p:ph type="body" idx="1"/>
          </p:nvPr>
        </p:nvSpPr>
        <p:spPr>
          <a:xfrm>
            <a:off x="282222" y="1825625"/>
            <a:ext cx="11650134" cy="4351338"/>
          </a:xfrm>
        </p:spPr>
        <p:txBody>
          <a:bodyPr/>
          <a:lstStyle/>
          <a:p>
            <a:pPr marL="342900" indent="-342900"/>
            <a:r>
              <a:rPr lang="en-US" dirty="0"/>
              <a:t>Can now add type information to attributes, method parameters and return values.</a:t>
            </a:r>
          </a:p>
          <a:p>
            <a:pPr marL="342900" indent="-342900"/>
            <a:r>
              <a:rPr lang="en-US" dirty="0"/>
              <a:t>But, only if necessary!</a:t>
            </a:r>
          </a:p>
          <a:p>
            <a:pPr marL="742950" lvl="1" indent="-285750"/>
            <a:r>
              <a:rPr lang="en-US" dirty="0"/>
              <a:t>If diagram is being created in a CASE tool with automatic code generation, full and exhaustive details are necessary.</a:t>
            </a:r>
          </a:p>
          <a:p>
            <a:pPr marL="742950" lvl="1" indent="-285750"/>
            <a:r>
              <a:rPr lang="en-US" dirty="0"/>
              <a:t>If aimed at communicating design to developers the detail can increase noise.</a:t>
            </a:r>
          </a:p>
        </p:txBody>
      </p:sp>
      <p:pic>
        <p:nvPicPr>
          <p:cNvPr id="850948" name="Picture 4"/>
          <p:cNvPicPr>
            <a:picLocks noChangeAspect="1" noChangeArrowheads="1"/>
          </p:cNvPicPr>
          <p:nvPr/>
        </p:nvPicPr>
        <p:blipFill>
          <a:blip r:embed="rId3"/>
          <a:srcRect/>
          <a:stretch>
            <a:fillRect/>
          </a:stretch>
        </p:blipFill>
        <p:spPr bwMode="auto">
          <a:xfrm>
            <a:off x="5461000" y="4305301"/>
            <a:ext cx="4495800" cy="255746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02F3E3F-E07D-4309-A08C-46F1594045E0}" type="slidenum">
              <a:rPr lang="de-DE"/>
              <a:pPr/>
              <a:t>11</a:t>
            </a:fld>
            <a:endParaRPr lang="de-DE"/>
          </a:p>
        </p:txBody>
      </p:sp>
      <p:sp>
        <p:nvSpPr>
          <p:cNvPr id="851970" name="Rectangle 2"/>
          <p:cNvSpPr>
            <a:spLocks noGrp="1" noChangeArrowheads="1"/>
          </p:cNvSpPr>
          <p:nvPr>
            <p:ph type="title"/>
          </p:nvPr>
        </p:nvSpPr>
        <p:spPr>
          <a:xfrm>
            <a:off x="519289" y="304800"/>
            <a:ext cx="10148711" cy="1143000"/>
          </a:xfrm>
        </p:spPr>
        <p:txBody>
          <a:bodyPr>
            <a:normAutofit fontScale="90000"/>
          </a:bodyPr>
          <a:lstStyle/>
          <a:p>
            <a:r>
              <a:rPr lang="en-US" b="1" u="sng" dirty="0">
                <a:solidFill>
                  <a:schemeClr val="accent2"/>
                </a:solidFill>
              </a:rPr>
              <a:t>Steps 5 and 6</a:t>
            </a:r>
            <a:r>
              <a:rPr lang="en-US" dirty="0"/>
              <a:t>: Add Associations and Navigability</a:t>
            </a:r>
          </a:p>
        </p:txBody>
      </p:sp>
      <p:sp>
        <p:nvSpPr>
          <p:cNvPr id="851971" name="Rectangle 3"/>
          <p:cNvSpPr>
            <a:spLocks noGrp="1" noChangeArrowheads="1"/>
          </p:cNvSpPr>
          <p:nvPr>
            <p:ph type="body" idx="1"/>
          </p:nvPr>
        </p:nvSpPr>
        <p:spPr>
          <a:xfrm>
            <a:off x="327378" y="1825624"/>
            <a:ext cx="11717865" cy="4530725"/>
          </a:xfrm>
        </p:spPr>
        <p:txBody>
          <a:bodyPr>
            <a:normAutofit/>
          </a:bodyPr>
          <a:lstStyle/>
          <a:p>
            <a:pPr marL="342900" indent="-342900"/>
            <a:r>
              <a:rPr lang="en-US" dirty="0"/>
              <a:t>If a link exists in a collaboration diagram or a message passes between two objects in an interaction diagram, an association exists in the class diagram.</a:t>
            </a:r>
          </a:p>
          <a:p>
            <a:pPr marL="0" indent="0">
              <a:buNone/>
            </a:pPr>
            <a:endParaRPr lang="en-US" dirty="0"/>
          </a:p>
          <a:p>
            <a:pPr marL="342900" indent="-342900"/>
            <a:r>
              <a:rPr lang="en-US" dirty="0"/>
              <a:t>Generally viewed as </a:t>
            </a:r>
            <a:r>
              <a:rPr lang="en-US" b="1" u="sng" dirty="0"/>
              <a:t>attribute visibility </a:t>
            </a:r>
            <a:r>
              <a:rPr lang="en-US" dirty="0"/>
              <a:t>from source to target.</a:t>
            </a:r>
          </a:p>
          <a:p>
            <a:pPr marL="0" indent="0">
              <a:buNone/>
            </a:pPr>
            <a:endParaRPr lang="en-US" dirty="0"/>
          </a:p>
          <a:p>
            <a:pPr marL="342900" indent="-342900"/>
            <a:r>
              <a:rPr lang="en-US" dirty="0"/>
              <a:t>Therefore, some associations in the domain model will not be indicated….in the domain model they were included to enhance understanding of the problem domain but are not justified in the software domain. </a:t>
            </a:r>
          </a:p>
          <a:p>
            <a:pPr marL="800100" lvl="1" indent="-342900"/>
            <a:r>
              <a:rPr lang="en-US" dirty="0"/>
              <a:t>As we mentioned, the final class diagram may be different from the original domain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fld id="{57B24B46-FC7A-4859-8E5B-18985FA5EFE7}" type="slidenum">
              <a:rPr lang="de-DE"/>
              <a:pPr/>
              <a:t>12</a:t>
            </a:fld>
            <a:endParaRPr lang="de-DE"/>
          </a:p>
        </p:txBody>
      </p:sp>
      <p:sp>
        <p:nvSpPr>
          <p:cNvPr id="852994" name="Freeform 2"/>
          <p:cNvSpPr>
            <a:spLocks/>
          </p:cNvSpPr>
          <p:nvPr/>
        </p:nvSpPr>
        <p:spPr bwMode="auto">
          <a:xfrm>
            <a:off x="4324350" y="2906714"/>
            <a:ext cx="6167438" cy="3354387"/>
          </a:xfrm>
          <a:custGeom>
            <a:avLst/>
            <a:gdLst/>
            <a:ahLst/>
            <a:cxnLst>
              <a:cxn ang="0">
                <a:pos x="294" y="99"/>
              </a:cxn>
              <a:cxn ang="0">
                <a:pos x="171" y="184"/>
              </a:cxn>
              <a:cxn ang="0">
                <a:pos x="147" y="454"/>
              </a:cxn>
              <a:cxn ang="0">
                <a:pos x="134" y="540"/>
              </a:cxn>
              <a:cxn ang="0">
                <a:pos x="24" y="613"/>
              </a:cxn>
              <a:cxn ang="0">
                <a:pos x="0" y="650"/>
              </a:cxn>
              <a:cxn ang="0">
                <a:pos x="85" y="809"/>
              </a:cxn>
              <a:cxn ang="0">
                <a:pos x="73" y="956"/>
              </a:cxn>
              <a:cxn ang="0">
                <a:pos x="85" y="1018"/>
              </a:cxn>
              <a:cxn ang="0">
                <a:pos x="147" y="1103"/>
              </a:cxn>
              <a:cxn ang="0">
                <a:pos x="122" y="1275"/>
              </a:cxn>
              <a:cxn ang="0">
                <a:pos x="98" y="1581"/>
              </a:cxn>
              <a:cxn ang="0">
                <a:pos x="134" y="1753"/>
              </a:cxn>
              <a:cxn ang="0">
                <a:pos x="159" y="1900"/>
              </a:cxn>
              <a:cxn ang="0">
                <a:pos x="318" y="1974"/>
              </a:cxn>
              <a:cxn ang="0">
                <a:pos x="649" y="2084"/>
              </a:cxn>
              <a:cxn ang="0">
                <a:pos x="747" y="2108"/>
              </a:cxn>
              <a:cxn ang="0">
                <a:pos x="1250" y="2072"/>
              </a:cxn>
              <a:cxn ang="0">
                <a:pos x="1323" y="2047"/>
              </a:cxn>
              <a:cxn ang="0">
                <a:pos x="1360" y="2023"/>
              </a:cxn>
              <a:cxn ang="0">
                <a:pos x="1409" y="2010"/>
              </a:cxn>
              <a:cxn ang="0">
                <a:pos x="1458" y="1986"/>
              </a:cxn>
              <a:cxn ang="0">
                <a:pos x="1531" y="1863"/>
              </a:cxn>
              <a:cxn ang="0">
                <a:pos x="1654" y="1189"/>
              </a:cxn>
              <a:cxn ang="0">
                <a:pos x="1777" y="1152"/>
              </a:cxn>
              <a:cxn ang="0">
                <a:pos x="2291" y="1091"/>
              </a:cxn>
              <a:cxn ang="0">
                <a:pos x="2733" y="1103"/>
              </a:cxn>
              <a:cxn ang="0">
                <a:pos x="3112" y="1202"/>
              </a:cxn>
              <a:cxn ang="0">
                <a:pos x="3443" y="1251"/>
              </a:cxn>
              <a:cxn ang="0">
                <a:pos x="3627" y="1238"/>
              </a:cxn>
              <a:cxn ang="0">
                <a:pos x="3786" y="1152"/>
              </a:cxn>
              <a:cxn ang="0">
                <a:pos x="3848" y="1079"/>
              </a:cxn>
              <a:cxn ang="0">
                <a:pos x="3885" y="920"/>
              </a:cxn>
              <a:cxn ang="0">
                <a:pos x="3872" y="724"/>
              </a:cxn>
              <a:cxn ang="0">
                <a:pos x="3835" y="626"/>
              </a:cxn>
              <a:cxn ang="0">
                <a:pos x="3566" y="197"/>
              </a:cxn>
              <a:cxn ang="0">
                <a:pos x="3358" y="135"/>
              </a:cxn>
              <a:cxn ang="0">
                <a:pos x="3186" y="99"/>
              </a:cxn>
              <a:cxn ang="0">
                <a:pos x="2757" y="135"/>
              </a:cxn>
              <a:cxn ang="0">
                <a:pos x="2438" y="123"/>
              </a:cxn>
              <a:cxn ang="0">
                <a:pos x="2353" y="86"/>
              </a:cxn>
              <a:cxn ang="0">
                <a:pos x="2230" y="50"/>
              </a:cxn>
              <a:cxn ang="0">
                <a:pos x="1948" y="99"/>
              </a:cxn>
              <a:cxn ang="0">
                <a:pos x="1715" y="50"/>
              </a:cxn>
              <a:cxn ang="0">
                <a:pos x="1617" y="62"/>
              </a:cxn>
              <a:cxn ang="0">
                <a:pos x="1568" y="86"/>
              </a:cxn>
              <a:cxn ang="0">
                <a:pos x="1470" y="74"/>
              </a:cxn>
              <a:cxn ang="0">
                <a:pos x="1323" y="25"/>
              </a:cxn>
              <a:cxn ang="0">
                <a:pos x="1225" y="0"/>
              </a:cxn>
              <a:cxn ang="0">
                <a:pos x="882" y="13"/>
              </a:cxn>
              <a:cxn ang="0">
                <a:pos x="612" y="86"/>
              </a:cxn>
              <a:cxn ang="0">
                <a:pos x="527" y="62"/>
              </a:cxn>
              <a:cxn ang="0">
                <a:pos x="453" y="37"/>
              </a:cxn>
              <a:cxn ang="0">
                <a:pos x="367" y="50"/>
              </a:cxn>
              <a:cxn ang="0">
                <a:pos x="343" y="86"/>
              </a:cxn>
              <a:cxn ang="0">
                <a:pos x="294" y="99"/>
              </a:cxn>
            </a:cxnLst>
            <a:rect l="0" t="0" r="r" b="b"/>
            <a:pathLst>
              <a:path w="3885" h="2113">
                <a:moveTo>
                  <a:pt x="294" y="99"/>
                </a:moveTo>
                <a:cubicBezTo>
                  <a:pt x="252" y="126"/>
                  <a:pt x="213" y="157"/>
                  <a:pt x="171" y="184"/>
                </a:cubicBezTo>
                <a:cubicBezTo>
                  <a:pt x="109" y="280"/>
                  <a:pt x="105" y="334"/>
                  <a:pt x="147" y="454"/>
                </a:cubicBezTo>
                <a:cubicBezTo>
                  <a:pt x="143" y="483"/>
                  <a:pt x="145" y="513"/>
                  <a:pt x="134" y="540"/>
                </a:cubicBezTo>
                <a:cubicBezTo>
                  <a:pt x="118" y="579"/>
                  <a:pt x="59" y="602"/>
                  <a:pt x="24" y="613"/>
                </a:cubicBezTo>
                <a:cubicBezTo>
                  <a:pt x="16" y="625"/>
                  <a:pt x="0" y="635"/>
                  <a:pt x="0" y="650"/>
                </a:cubicBezTo>
                <a:cubicBezTo>
                  <a:pt x="0" y="713"/>
                  <a:pt x="53" y="762"/>
                  <a:pt x="85" y="809"/>
                </a:cubicBezTo>
                <a:cubicBezTo>
                  <a:pt x="100" y="866"/>
                  <a:pt x="91" y="901"/>
                  <a:pt x="73" y="956"/>
                </a:cubicBezTo>
                <a:cubicBezTo>
                  <a:pt x="77" y="977"/>
                  <a:pt x="76" y="999"/>
                  <a:pt x="85" y="1018"/>
                </a:cubicBezTo>
                <a:cubicBezTo>
                  <a:pt x="101" y="1049"/>
                  <a:pt x="147" y="1103"/>
                  <a:pt x="147" y="1103"/>
                </a:cubicBezTo>
                <a:cubicBezTo>
                  <a:pt x="164" y="1173"/>
                  <a:pt x="144" y="1208"/>
                  <a:pt x="122" y="1275"/>
                </a:cubicBezTo>
                <a:cubicBezTo>
                  <a:pt x="130" y="1375"/>
                  <a:pt x="157" y="1492"/>
                  <a:pt x="98" y="1581"/>
                </a:cubicBezTo>
                <a:cubicBezTo>
                  <a:pt x="107" y="1643"/>
                  <a:pt x="123" y="1693"/>
                  <a:pt x="134" y="1753"/>
                </a:cubicBezTo>
                <a:cubicBezTo>
                  <a:pt x="143" y="1802"/>
                  <a:pt x="138" y="1855"/>
                  <a:pt x="159" y="1900"/>
                </a:cubicBezTo>
                <a:cubicBezTo>
                  <a:pt x="173" y="1930"/>
                  <a:pt x="290" y="1962"/>
                  <a:pt x="318" y="1974"/>
                </a:cubicBezTo>
                <a:cubicBezTo>
                  <a:pt x="364" y="2113"/>
                  <a:pt x="533" y="2055"/>
                  <a:pt x="649" y="2084"/>
                </a:cubicBezTo>
                <a:cubicBezTo>
                  <a:pt x="682" y="2092"/>
                  <a:pt x="747" y="2108"/>
                  <a:pt x="747" y="2108"/>
                </a:cubicBezTo>
                <a:cubicBezTo>
                  <a:pt x="942" y="2100"/>
                  <a:pt x="1066" y="2085"/>
                  <a:pt x="1250" y="2072"/>
                </a:cubicBezTo>
                <a:cubicBezTo>
                  <a:pt x="1274" y="2063"/>
                  <a:pt x="1300" y="2058"/>
                  <a:pt x="1323" y="2047"/>
                </a:cubicBezTo>
                <a:cubicBezTo>
                  <a:pt x="1336" y="2041"/>
                  <a:pt x="1346" y="2029"/>
                  <a:pt x="1360" y="2023"/>
                </a:cubicBezTo>
                <a:cubicBezTo>
                  <a:pt x="1376" y="2016"/>
                  <a:pt x="1393" y="2016"/>
                  <a:pt x="1409" y="2010"/>
                </a:cubicBezTo>
                <a:cubicBezTo>
                  <a:pt x="1426" y="2004"/>
                  <a:pt x="1442" y="1994"/>
                  <a:pt x="1458" y="1986"/>
                </a:cubicBezTo>
                <a:cubicBezTo>
                  <a:pt x="1517" y="1897"/>
                  <a:pt x="1494" y="1939"/>
                  <a:pt x="1531" y="1863"/>
                </a:cubicBezTo>
                <a:cubicBezTo>
                  <a:pt x="1533" y="1793"/>
                  <a:pt x="1432" y="1287"/>
                  <a:pt x="1654" y="1189"/>
                </a:cubicBezTo>
                <a:cubicBezTo>
                  <a:pt x="1684" y="1176"/>
                  <a:pt x="1742" y="1161"/>
                  <a:pt x="1777" y="1152"/>
                </a:cubicBezTo>
                <a:cubicBezTo>
                  <a:pt x="1909" y="1064"/>
                  <a:pt x="2186" y="1094"/>
                  <a:pt x="2291" y="1091"/>
                </a:cubicBezTo>
                <a:cubicBezTo>
                  <a:pt x="2438" y="1095"/>
                  <a:pt x="2586" y="1093"/>
                  <a:pt x="2733" y="1103"/>
                </a:cubicBezTo>
                <a:cubicBezTo>
                  <a:pt x="2857" y="1112"/>
                  <a:pt x="2991" y="1175"/>
                  <a:pt x="3112" y="1202"/>
                </a:cubicBezTo>
                <a:cubicBezTo>
                  <a:pt x="3221" y="1226"/>
                  <a:pt x="3333" y="1234"/>
                  <a:pt x="3443" y="1251"/>
                </a:cubicBezTo>
                <a:cubicBezTo>
                  <a:pt x="3504" y="1247"/>
                  <a:pt x="3566" y="1245"/>
                  <a:pt x="3627" y="1238"/>
                </a:cubicBezTo>
                <a:cubicBezTo>
                  <a:pt x="3683" y="1232"/>
                  <a:pt x="3735" y="1178"/>
                  <a:pt x="3786" y="1152"/>
                </a:cubicBezTo>
                <a:cubicBezTo>
                  <a:pt x="3804" y="1126"/>
                  <a:pt x="3835" y="1108"/>
                  <a:pt x="3848" y="1079"/>
                </a:cubicBezTo>
                <a:cubicBezTo>
                  <a:pt x="3855" y="1063"/>
                  <a:pt x="3878" y="951"/>
                  <a:pt x="3885" y="920"/>
                </a:cubicBezTo>
                <a:cubicBezTo>
                  <a:pt x="3881" y="855"/>
                  <a:pt x="3879" y="789"/>
                  <a:pt x="3872" y="724"/>
                </a:cubicBezTo>
                <a:cubicBezTo>
                  <a:pt x="3870" y="707"/>
                  <a:pt x="3836" y="629"/>
                  <a:pt x="3835" y="626"/>
                </a:cubicBezTo>
                <a:cubicBezTo>
                  <a:pt x="3777" y="462"/>
                  <a:pt x="3745" y="279"/>
                  <a:pt x="3566" y="197"/>
                </a:cubicBezTo>
                <a:cubicBezTo>
                  <a:pt x="3445" y="142"/>
                  <a:pt x="3468" y="152"/>
                  <a:pt x="3358" y="135"/>
                </a:cubicBezTo>
                <a:cubicBezTo>
                  <a:pt x="3302" y="117"/>
                  <a:pt x="3243" y="113"/>
                  <a:pt x="3186" y="99"/>
                </a:cubicBezTo>
                <a:cubicBezTo>
                  <a:pt x="2991" y="106"/>
                  <a:pt x="2906" y="87"/>
                  <a:pt x="2757" y="135"/>
                </a:cubicBezTo>
                <a:cubicBezTo>
                  <a:pt x="2651" y="131"/>
                  <a:pt x="2544" y="130"/>
                  <a:pt x="2438" y="123"/>
                </a:cubicBezTo>
                <a:cubicBezTo>
                  <a:pt x="2413" y="121"/>
                  <a:pt x="2371" y="93"/>
                  <a:pt x="2353" y="86"/>
                </a:cubicBezTo>
                <a:cubicBezTo>
                  <a:pt x="2306" y="67"/>
                  <a:pt x="2276" y="61"/>
                  <a:pt x="2230" y="50"/>
                </a:cubicBezTo>
                <a:cubicBezTo>
                  <a:pt x="2013" y="63"/>
                  <a:pt x="2084" y="51"/>
                  <a:pt x="1948" y="99"/>
                </a:cubicBezTo>
                <a:cubicBezTo>
                  <a:pt x="1848" y="89"/>
                  <a:pt x="1802" y="78"/>
                  <a:pt x="1715" y="50"/>
                </a:cubicBezTo>
                <a:cubicBezTo>
                  <a:pt x="1682" y="54"/>
                  <a:pt x="1649" y="54"/>
                  <a:pt x="1617" y="62"/>
                </a:cubicBezTo>
                <a:cubicBezTo>
                  <a:pt x="1599" y="66"/>
                  <a:pt x="1586" y="85"/>
                  <a:pt x="1568" y="86"/>
                </a:cubicBezTo>
                <a:cubicBezTo>
                  <a:pt x="1535" y="89"/>
                  <a:pt x="1503" y="78"/>
                  <a:pt x="1470" y="74"/>
                </a:cubicBezTo>
                <a:cubicBezTo>
                  <a:pt x="1422" y="58"/>
                  <a:pt x="1372" y="38"/>
                  <a:pt x="1323" y="25"/>
                </a:cubicBezTo>
                <a:cubicBezTo>
                  <a:pt x="1290" y="17"/>
                  <a:pt x="1225" y="0"/>
                  <a:pt x="1225" y="0"/>
                </a:cubicBezTo>
                <a:cubicBezTo>
                  <a:pt x="1084" y="15"/>
                  <a:pt x="1032" y="23"/>
                  <a:pt x="882" y="13"/>
                </a:cubicBezTo>
                <a:cubicBezTo>
                  <a:pt x="741" y="31"/>
                  <a:pt x="710" y="22"/>
                  <a:pt x="612" y="86"/>
                </a:cubicBezTo>
                <a:cubicBezTo>
                  <a:pt x="584" y="78"/>
                  <a:pt x="555" y="71"/>
                  <a:pt x="527" y="62"/>
                </a:cubicBezTo>
                <a:cubicBezTo>
                  <a:pt x="502" y="54"/>
                  <a:pt x="453" y="37"/>
                  <a:pt x="453" y="37"/>
                </a:cubicBezTo>
                <a:cubicBezTo>
                  <a:pt x="424" y="41"/>
                  <a:pt x="393" y="38"/>
                  <a:pt x="367" y="50"/>
                </a:cubicBezTo>
                <a:cubicBezTo>
                  <a:pt x="354" y="56"/>
                  <a:pt x="355" y="78"/>
                  <a:pt x="343" y="86"/>
                </a:cubicBezTo>
                <a:cubicBezTo>
                  <a:pt x="329" y="95"/>
                  <a:pt x="310" y="95"/>
                  <a:pt x="294" y="99"/>
                </a:cubicBezTo>
                <a:close/>
              </a:path>
            </a:pathLst>
          </a:custGeom>
          <a:solidFill>
            <a:srgbClr val="99CCFF"/>
          </a:solidFill>
          <a:ln w="9525" cap="flat" cmpd="sng">
            <a:solidFill>
              <a:srgbClr val="CCFFFF"/>
            </a:solidFill>
            <a:prstDash val="solid"/>
            <a:round/>
            <a:headEnd type="none" w="med" len="med"/>
            <a:tailEnd type="none" w="med" len="med"/>
          </a:ln>
          <a:effectLst/>
        </p:spPr>
        <p:txBody>
          <a:bodyPr wrap="none"/>
          <a:lstStyle/>
          <a:p>
            <a:endParaRPr lang="en-US"/>
          </a:p>
        </p:txBody>
      </p:sp>
      <p:grpSp>
        <p:nvGrpSpPr>
          <p:cNvPr id="852995" name="Group 3"/>
          <p:cNvGrpSpPr>
            <a:grpSpLocks/>
          </p:cNvGrpSpPr>
          <p:nvPr/>
        </p:nvGrpSpPr>
        <p:grpSpPr bwMode="auto">
          <a:xfrm>
            <a:off x="1932163" y="497411"/>
            <a:ext cx="8361359" cy="2390775"/>
            <a:chOff x="57" y="57"/>
            <a:chExt cx="5267" cy="1506"/>
          </a:xfrm>
        </p:grpSpPr>
        <p:pic>
          <p:nvPicPr>
            <p:cNvPr id="852996" name="Picture 4"/>
            <p:cNvPicPr>
              <a:picLocks noChangeAspect="1" noChangeArrowheads="1"/>
            </p:cNvPicPr>
            <p:nvPr/>
          </p:nvPicPr>
          <p:blipFill>
            <a:blip r:embed="rId3"/>
            <a:srcRect/>
            <a:stretch>
              <a:fillRect/>
            </a:stretch>
          </p:blipFill>
          <p:spPr bwMode="auto">
            <a:xfrm>
              <a:off x="57" y="57"/>
              <a:ext cx="2834" cy="1506"/>
            </a:xfrm>
            <a:prstGeom prst="rect">
              <a:avLst/>
            </a:prstGeom>
            <a:solidFill>
              <a:schemeClr val="bg1"/>
            </a:solidFill>
            <a:ln w="9525">
              <a:noFill/>
              <a:miter lim="800000"/>
              <a:headEnd/>
              <a:tailEnd/>
            </a:ln>
            <a:effectLst/>
          </p:spPr>
        </p:pic>
        <p:sp>
          <p:nvSpPr>
            <p:cNvPr id="852997" name="Text Box 5"/>
            <p:cNvSpPr txBox="1">
              <a:spLocks noChangeArrowheads="1"/>
            </p:cNvSpPr>
            <p:nvPr/>
          </p:nvSpPr>
          <p:spPr bwMode="auto">
            <a:xfrm>
              <a:off x="3168" y="720"/>
              <a:ext cx="2156" cy="407"/>
            </a:xfrm>
            <a:prstGeom prst="rect">
              <a:avLst/>
            </a:prstGeom>
            <a:noFill/>
            <a:ln w="9525">
              <a:noFill/>
              <a:miter lim="800000"/>
              <a:headEnd/>
              <a:tailEnd/>
            </a:ln>
            <a:effectLst/>
          </p:spPr>
          <p:txBody>
            <a:bodyPr wrap="none">
              <a:spAutoFit/>
            </a:bodyPr>
            <a:lstStyle/>
            <a:p>
              <a:pPr eaLnBrk="1" hangingPunct="1">
                <a:lnSpc>
                  <a:spcPct val="100000"/>
                </a:lnSpc>
              </a:pPr>
              <a:r>
                <a:rPr lang="en-US" dirty="0">
                  <a:solidFill>
                    <a:srgbClr val="080808"/>
                  </a:solidFill>
                  <a:latin typeface="Comic Sans MS" pitchFamily="66" charset="0"/>
                </a:rPr>
                <a:t>From</a:t>
              </a:r>
              <a:r>
                <a:rPr lang="en-US" dirty="0">
                  <a:solidFill>
                    <a:schemeClr val="bg2"/>
                  </a:solidFill>
                  <a:latin typeface="Comic Sans MS" pitchFamily="66" charset="0"/>
                </a:rPr>
                <a:t> </a:t>
              </a:r>
              <a:r>
                <a:rPr lang="en-US" dirty="0">
                  <a:solidFill>
                    <a:srgbClr val="080808"/>
                  </a:solidFill>
                  <a:latin typeface="Comic Sans MS" pitchFamily="66" charset="0"/>
                </a:rPr>
                <a:t>Communication</a:t>
              </a:r>
              <a:r>
                <a:rPr lang="en-US" dirty="0">
                  <a:solidFill>
                    <a:schemeClr val="bg2"/>
                  </a:solidFill>
                  <a:latin typeface="Comic Sans MS" pitchFamily="66" charset="0"/>
                </a:rPr>
                <a:t> </a:t>
              </a:r>
              <a:r>
                <a:rPr lang="en-US" dirty="0">
                  <a:solidFill>
                    <a:srgbClr val="080808"/>
                  </a:solidFill>
                  <a:latin typeface="Comic Sans MS" pitchFamily="66" charset="0"/>
                </a:rPr>
                <a:t>diagram</a:t>
              </a:r>
            </a:p>
            <a:p>
              <a:pPr eaLnBrk="1" hangingPunct="1">
                <a:lnSpc>
                  <a:spcPct val="100000"/>
                </a:lnSpc>
              </a:pPr>
              <a:endParaRPr lang="en-US" dirty="0">
                <a:solidFill>
                  <a:schemeClr val="bg2"/>
                </a:solidFill>
                <a:latin typeface="Comic Sans MS" pitchFamily="66" charset="0"/>
              </a:endParaRPr>
            </a:p>
          </p:txBody>
        </p:sp>
        <p:sp>
          <p:nvSpPr>
            <p:cNvPr id="852998" name="Freeform 6"/>
            <p:cNvSpPr>
              <a:spLocks/>
            </p:cNvSpPr>
            <p:nvPr/>
          </p:nvSpPr>
          <p:spPr bwMode="auto">
            <a:xfrm>
              <a:off x="2879" y="282"/>
              <a:ext cx="1198" cy="438"/>
            </a:xfrm>
            <a:custGeom>
              <a:avLst/>
              <a:gdLst/>
              <a:ahLst/>
              <a:cxnLst>
                <a:cxn ang="0">
                  <a:pos x="1200" y="440"/>
                </a:cxn>
                <a:cxn ang="0">
                  <a:pos x="672" y="56"/>
                </a:cxn>
                <a:cxn ang="0">
                  <a:pos x="0" y="104"/>
                </a:cxn>
              </a:cxnLst>
              <a:rect l="0" t="0" r="r" b="b"/>
              <a:pathLst>
                <a:path w="1200" h="440">
                  <a:moveTo>
                    <a:pt x="1200" y="440"/>
                  </a:moveTo>
                  <a:cubicBezTo>
                    <a:pt x="1036" y="276"/>
                    <a:pt x="872" y="112"/>
                    <a:pt x="672" y="56"/>
                  </a:cubicBezTo>
                  <a:cubicBezTo>
                    <a:pt x="472" y="0"/>
                    <a:pt x="236" y="52"/>
                    <a:pt x="0" y="104"/>
                  </a:cubicBezTo>
                </a:path>
              </a:pathLst>
            </a:custGeom>
            <a:noFill/>
            <a:ln w="9525" cap="flat" cmpd="sng">
              <a:solidFill>
                <a:srgbClr val="080808"/>
              </a:solidFill>
              <a:prstDash val="solid"/>
              <a:round/>
              <a:headEnd type="none" w="med" len="med"/>
              <a:tailEnd type="stealth" w="med" len="med"/>
            </a:ln>
            <a:effectLst/>
          </p:spPr>
          <p:txBody>
            <a:bodyPr wrap="none"/>
            <a:lstStyle/>
            <a:p>
              <a:endParaRPr lang="en-US"/>
            </a:p>
          </p:txBody>
        </p:sp>
      </p:grpSp>
      <p:grpSp>
        <p:nvGrpSpPr>
          <p:cNvPr id="852999" name="Group 7"/>
          <p:cNvGrpSpPr>
            <a:grpSpLocks/>
          </p:cNvGrpSpPr>
          <p:nvPr/>
        </p:nvGrpSpPr>
        <p:grpSpPr bwMode="auto">
          <a:xfrm>
            <a:off x="4633914" y="1778000"/>
            <a:ext cx="5392737" cy="5029200"/>
            <a:chOff x="2159" y="912"/>
            <a:chExt cx="3485" cy="3237"/>
          </a:xfrm>
        </p:grpSpPr>
        <p:pic>
          <p:nvPicPr>
            <p:cNvPr id="853000" name="Picture 8"/>
            <p:cNvPicPr>
              <a:picLocks noChangeAspect="1" noChangeArrowheads="1"/>
            </p:cNvPicPr>
            <p:nvPr/>
          </p:nvPicPr>
          <p:blipFill>
            <a:blip r:embed="rId4"/>
            <a:srcRect/>
            <a:stretch>
              <a:fillRect/>
            </a:stretch>
          </p:blipFill>
          <p:spPr bwMode="auto">
            <a:xfrm>
              <a:off x="2159" y="1894"/>
              <a:ext cx="3485" cy="2255"/>
            </a:xfrm>
            <a:prstGeom prst="rect">
              <a:avLst/>
            </a:prstGeom>
            <a:noFill/>
            <a:ln w="9525">
              <a:noFill/>
              <a:miter lim="800000"/>
              <a:headEnd/>
              <a:tailEnd/>
            </a:ln>
            <a:effectLst/>
          </p:spPr>
        </p:pic>
        <p:sp>
          <p:nvSpPr>
            <p:cNvPr id="853001" name="Freeform 9"/>
            <p:cNvSpPr>
              <a:spLocks/>
            </p:cNvSpPr>
            <p:nvPr/>
          </p:nvSpPr>
          <p:spPr bwMode="auto">
            <a:xfrm>
              <a:off x="4368" y="1104"/>
              <a:ext cx="104" cy="720"/>
            </a:xfrm>
            <a:custGeom>
              <a:avLst/>
              <a:gdLst/>
              <a:ahLst/>
              <a:cxnLst>
                <a:cxn ang="0">
                  <a:pos x="0" y="0"/>
                </a:cxn>
                <a:cxn ang="0">
                  <a:pos x="96" y="432"/>
                </a:cxn>
                <a:cxn ang="0">
                  <a:pos x="48" y="720"/>
                </a:cxn>
              </a:cxnLst>
              <a:rect l="0" t="0" r="r" b="b"/>
              <a:pathLst>
                <a:path w="104" h="720">
                  <a:moveTo>
                    <a:pt x="0" y="0"/>
                  </a:moveTo>
                  <a:cubicBezTo>
                    <a:pt x="44" y="156"/>
                    <a:pt x="88" y="312"/>
                    <a:pt x="96" y="432"/>
                  </a:cubicBezTo>
                  <a:cubicBezTo>
                    <a:pt x="104" y="552"/>
                    <a:pt x="76" y="636"/>
                    <a:pt x="48" y="720"/>
                  </a:cubicBezTo>
                </a:path>
              </a:pathLst>
            </a:custGeom>
            <a:noFill/>
            <a:ln w="9525" cap="flat" cmpd="sng">
              <a:solidFill>
                <a:srgbClr val="080808"/>
              </a:solidFill>
              <a:prstDash val="solid"/>
              <a:round/>
              <a:headEnd type="none" w="med" len="med"/>
              <a:tailEnd type="stealth" w="med" len="med"/>
            </a:ln>
            <a:effectLst/>
          </p:spPr>
          <p:txBody>
            <a:bodyPr wrap="none"/>
            <a:lstStyle/>
            <a:p>
              <a:endParaRPr lang="en-US"/>
            </a:p>
          </p:txBody>
        </p:sp>
        <p:sp>
          <p:nvSpPr>
            <p:cNvPr id="853002" name="Rectangle 10"/>
            <p:cNvSpPr>
              <a:spLocks noChangeArrowheads="1"/>
            </p:cNvSpPr>
            <p:nvPr/>
          </p:nvSpPr>
          <p:spPr bwMode="auto">
            <a:xfrm>
              <a:off x="3600" y="912"/>
              <a:ext cx="1279" cy="236"/>
            </a:xfrm>
            <a:prstGeom prst="rect">
              <a:avLst/>
            </a:prstGeom>
            <a:noFill/>
            <a:ln w="9525">
              <a:noFill/>
              <a:miter lim="800000"/>
              <a:headEnd/>
              <a:tailEnd/>
            </a:ln>
            <a:effectLst/>
          </p:spPr>
          <p:txBody>
            <a:bodyPr wrap="none">
              <a:spAutoFit/>
            </a:bodyPr>
            <a:lstStyle/>
            <a:p>
              <a:pPr algn="l" eaLnBrk="1" hangingPunct="1">
                <a:lnSpc>
                  <a:spcPct val="100000"/>
                </a:lnSpc>
              </a:pPr>
              <a:r>
                <a:rPr lang="en-US" dirty="0">
                  <a:solidFill>
                    <a:srgbClr val="080808"/>
                  </a:solidFill>
                  <a:latin typeface="Comic Sans MS" pitchFamily="66" charset="0"/>
                </a:rPr>
                <a:t>To</a:t>
              </a:r>
              <a:r>
                <a:rPr lang="en-US" dirty="0">
                  <a:solidFill>
                    <a:schemeClr val="bg2"/>
                  </a:solidFill>
                  <a:latin typeface="Comic Sans MS" pitchFamily="66" charset="0"/>
                </a:rPr>
                <a:t> </a:t>
              </a:r>
              <a:r>
                <a:rPr lang="en-US" dirty="0">
                  <a:solidFill>
                    <a:srgbClr val="080808"/>
                  </a:solidFill>
                  <a:latin typeface="Comic Sans MS" pitchFamily="66" charset="0"/>
                </a:rPr>
                <a:t>Class</a:t>
              </a:r>
              <a:r>
                <a:rPr lang="en-US" dirty="0">
                  <a:solidFill>
                    <a:schemeClr val="bg2"/>
                  </a:solidFill>
                  <a:latin typeface="Comic Sans MS" pitchFamily="66" charset="0"/>
                </a:rPr>
                <a:t> </a:t>
              </a:r>
              <a:r>
                <a:rPr lang="en-US" dirty="0">
                  <a:solidFill>
                    <a:srgbClr val="080808"/>
                  </a:solidFill>
                  <a:latin typeface="Comic Sans MS" pitchFamily="66" charset="0"/>
                </a:rPr>
                <a:t>diagram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52994"/>
                                        </p:tgtEl>
                                        <p:attrNameLst>
                                          <p:attrName>style.visibility</p:attrName>
                                        </p:attrNameLst>
                                      </p:cBhvr>
                                      <p:to>
                                        <p:strVal val="visible"/>
                                      </p:to>
                                    </p:set>
                                    <p:anim calcmode="lin" valueType="num">
                                      <p:cBhvr>
                                        <p:cTn id="7" dur="500" fill="hold"/>
                                        <p:tgtEl>
                                          <p:spTgt spid="852994"/>
                                        </p:tgtEl>
                                        <p:attrNameLst>
                                          <p:attrName>ppt_w</p:attrName>
                                        </p:attrNameLst>
                                      </p:cBhvr>
                                      <p:tavLst>
                                        <p:tav tm="0">
                                          <p:val>
                                            <p:fltVal val="0"/>
                                          </p:val>
                                        </p:tav>
                                        <p:tav tm="100000">
                                          <p:val>
                                            <p:strVal val="#ppt_w"/>
                                          </p:val>
                                        </p:tav>
                                      </p:tavLst>
                                    </p:anim>
                                    <p:anim calcmode="lin" valueType="num">
                                      <p:cBhvr>
                                        <p:cTn id="8" dur="500" fill="hold"/>
                                        <p:tgtEl>
                                          <p:spTgt spid="8529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6080" name="Rectangle 85607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066" name="Rectangle 2"/>
          <p:cNvSpPr>
            <a:spLocks noGrp="1" noChangeArrowheads="1"/>
          </p:cNvSpPr>
          <p:nvPr>
            <p:ph type="title"/>
          </p:nvPr>
        </p:nvSpPr>
        <p:spPr>
          <a:xfrm>
            <a:off x="572493" y="238539"/>
            <a:ext cx="11018520" cy="1434415"/>
          </a:xfrm>
        </p:spPr>
        <p:txBody>
          <a:bodyPr anchor="b">
            <a:normAutofit/>
          </a:bodyPr>
          <a:lstStyle/>
          <a:p>
            <a:r>
              <a:rPr lang="en-US" sz="5400"/>
              <a:t>Design to Code - The End Goal</a:t>
            </a:r>
          </a:p>
        </p:txBody>
      </p:sp>
      <p:sp>
        <p:nvSpPr>
          <p:cNvPr id="85608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067" name="Rectangle 3"/>
          <p:cNvSpPr>
            <a:spLocks noGrp="1" noChangeArrowheads="1"/>
          </p:cNvSpPr>
          <p:nvPr>
            <p:ph type="body" idx="1"/>
          </p:nvPr>
        </p:nvSpPr>
        <p:spPr>
          <a:xfrm>
            <a:off x="572493" y="2071316"/>
            <a:ext cx="6713552" cy="4119172"/>
          </a:xfrm>
        </p:spPr>
        <p:txBody>
          <a:bodyPr anchor="t">
            <a:normAutofit/>
          </a:bodyPr>
          <a:lstStyle/>
          <a:p>
            <a:pPr marL="342900" indent="-342900"/>
            <a:r>
              <a:rPr lang="en-US" sz="2200" dirty="0"/>
              <a:t>The implementation in code is not a part of </a:t>
            </a:r>
            <a:r>
              <a:rPr lang="en-US" sz="2200" b="1" dirty="0"/>
              <a:t>Object Oriented Analysis and Design </a:t>
            </a:r>
            <a:r>
              <a:rPr lang="en-US" sz="2200" dirty="0"/>
              <a:t>but the end goal.</a:t>
            </a:r>
          </a:p>
          <a:p>
            <a:pPr marL="342900" indent="-342900"/>
            <a:endParaRPr lang="en-US" sz="2200" dirty="0"/>
          </a:p>
          <a:p>
            <a:pPr marL="342900" indent="-342900"/>
            <a:r>
              <a:rPr lang="en-US" sz="2200" dirty="0"/>
              <a:t>This requires code for:</a:t>
            </a:r>
          </a:p>
          <a:p>
            <a:pPr marL="742950" lvl="1" indent="-285750"/>
            <a:r>
              <a:rPr lang="en-US" sz="2200" dirty="0"/>
              <a:t>Class definitions</a:t>
            </a:r>
          </a:p>
          <a:p>
            <a:pPr marL="742950" lvl="1" indent="-285750"/>
            <a:r>
              <a:rPr lang="en-US" sz="2200" dirty="0"/>
              <a:t>Method definitions.</a:t>
            </a:r>
          </a:p>
        </p:txBody>
      </p:sp>
      <p:pic>
        <p:nvPicPr>
          <p:cNvPr id="856069" name="Picture 856068" descr="Computer script on a screen">
            <a:extLst>
              <a:ext uri="{FF2B5EF4-FFF2-40B4-BE49-F238E27FC236}">
                <a16:creationId xmlns:a16="http://schemas.microsoft.com/office/drawing/2014/main" id="{164A735C-1574-68B7-3489-5E3D48778E8D}"/>
              </a:ext>
            </a:extLst>
          </p:cNvPr>
          <p:cNvPicPr>
            <a:picLocks noChangeAspect="1"/>
          </p:cNvPicPr>
          <p:nvPr/>
        </p:nvPicPr>
        <p:blipFill rotWithShape="1">
          <a:blip r:embed="rId3"/>
          <a:srcRect r="35784" b="2"/>
          <a:stretch/>
        </p:blipFill>
        <p:spPr>
          <a:xfrm>
            <a:off x="7675658" y="2093976"/>
            <a:ext cx="3941064" cy="4096512"/>
          </a:xfrm>
          <a:prstGeom prst="rect">
            <a:avLst/>
          </a:prstGeom>
        </p:spPr>
      </p:pic>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29E6FC0B-E77D-41CC-B9E1-0948FC2C1FE8}" type="slidenum">
              <a:rPr lang="de-DE"/>
              <a:pPr>
                <a:spcAft>
                  <a:spcPts val="600"/>
                </a:spcAft>
              </a:pPr>
              <a:t>13</a:t>
            </a:fld>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386042E7-6821-4B69-A6BD-D1081117E71B}" type="slidenum">
              <a:rPr lang="de-DE"/>
              <a:pPr/>
              <a:t>14</a:t>
            </a:fld>
            <a:endParaRPr lang="de-DE"/>
          </a:p>
        </p:txBody>
      </p:sp>
      <p:sp>
        <p:nvSpPr>
          <p:cNvPr id="857090" name="AutoShape 2"/>
          <p:cNvSpPr>
            <a:spLocks noChangeArrowheads="1"/>
          </p:cNvSpPr>
          <p:nvPr/>
        </p:nvSpPr>
        <p:spPr bwMode="auto">
          <a:xfrm flipV="1">
            <a:off x="4724400" y="4648198"/>
            <a:ext cx="5181600" cy="2073276"/>
          </a:xfrm>
          <a:prstGeom prst="foldedCorner">
            <a:avLst>
              <a:gd name="adj" fmla="val 8611"/>
            </a:avLst>
          </a:prstGeom>
          <a:solidFill>
            <a:schemeClr val="bg1"/>
          </a:solidFill>
          <a:ln w="9525">
            <a:solidFill>
              <a:schemeClr val="tx1"/>
            </a:solidFill>
            <a:round/>
            <a:headEnd/>
            <a:tailEnd type="none" w="sm" len="sm"/>
          </a:ln>
          <a:effectLst/>
        </p:spPr>
        <p:txBody>
          <a:bodyPr wrap="none" anchor="ctr"/>
          <a:lstStyle/>
          <a:p>
            <a:endParaRPr lang="en-US"/>
          </a:p>
        </p:txBody>
      </p:sp>
      <p:sp>
        <p:nvSpPr>
          <p:cNvPr id="857091" name="Rectangle 3"/>
          <p:cNvSpPr>
            <a:spLocks noGrp="1" noChangeArrowheads="1"/>
          </p:cNvSpPr>
          <p:nvPr>
            <p:ph type="title"/>
          </p:nvPr>
        </p:nvSpPr>
        <p:spPr/>
        <p:txBody>
          <a:bodyPr/>
          <a:lstStyle/>
          <a:p>
            <a:r>
              <a:rPr lang="en-US"/>
              <a:t>Class Definitions</a:t>
            </a:r>
          </a:p>
        </p:txBody>
      </p:sp>
      <p:sp>
        <p:nvSpPr>
          <p:cNvPr id="857092" name="Rectangle 4"/>
          <p:cNvSpPr>
            <a:spLocks noGrp="1" noChangeArrowheads="1"/>
          </p:cNvSpPr>
          <p:nvPr>
            <p:ph type="body" idx="1"/>
          </p:nvPr>
        </p:nvSpPr>
        <p:spPr/>
        <p:txBody>
          <a:bodyPr/>
          <a:lstStyle/>
          <a:p>
            <a:pPr marL="342900" indent="-342900"/>
            <a:r>
              <a:rPr lang="en-US" dirty="0"/>
              <a:t>We’ve seen that the attributes and method signatures of a class can be defined in detail.</a:t>
            </a:r>
          </a:p>
          <a:p>
            <a:pPr marL="342900" indent="-342900"/>
            <a:r>
              <a:rPr lang="en-US" dirty="0"/>
              <a:t>It is a simple translation from these definitions into code.</a:t>
            </a:r>
          </a:p>
        </p:txBody>
      </p:sp>
      <p:pic>
        <p:nvPicPr>
          <p:cNvPr id="857093" name="Picture 5"/>
          <p:cNvPicPr>
            <a:picLocks noChangeAspect="1" noChangeArrowheads="1"/>
          </p:cNvPicPr>
          <p:nvPr/>
        </p:nvPicPr>
        <p:blipFill>
          <a:blip r:embed="rId3"/>
          <a:srcRect/>
          <a:stretch>
            <a:fillRect/>
          </a:stretch>
        </p:blipFill>
        <p:spPr bwMode="auto">
          <a:xfrm>
            <a:off x="3048000" y="3387726"/>
            <a:ext cx="5410200" cy="1228725"/>
          </a:xfrm>
          <a:prstGeom prst="rect">
            <a:avLst/>
          </a:prstGeom>
          <a:noFill/>
          <a:ln w="9525">
            <a:noFill/>
            <a:miter lim="800000"/>
            <a:headEnd/>
            <a:tailEnd/>
          </a:ln>
          <a:effectLst/>
        </p:spPr>
      </p:pic>
      <p:sp>
        <p:nvSpPr>
          <p:cNvPr id="857094" name="Rectangle 6"/>
          <p:cNvSpPr>
            <a:spLocks noChangeArrowheads="1"/>
          </p:cNvSpPr>
          <p:nvPr/>
        </p:nvSpPr>
        <p:spPr bwMode="auto">
          <a:xfrm>
            <a:off x="4724400" y="4661648"/>
            <a:ext cx="5562600" cy="2031325"/>
          </a:xfrm>
          <a:prstGeom prst="rect">
            <a:avLst/>
          </a:prstGeom>
          <a:noFill/>
          <a:ln w="9525">
            <a:noFill/>
            <a:miter lim="800000"/>
            <a:headEnd/>
            <a:tailEnd/>
          </a:ln>
          <a:effectLst/>
        </p:spPr>
        <p:txBody>
          <a:bodyPr>
            <a:spAutoFit/>
          </a:bodyPr>
          <a:lstStyle/>
          <a:p>
            <a:pPr defTabSz="166688"/>
            <a:r>
              <a:rPr lang="en-US" dirty="0"/>
              <a:t>public class </a:t>
            </a:r>
            <a:r>
              <a:rPr lang="en-US" dirty="0" err="1"/>
              <a:t>SalesLineItem</a:t>
            </a:r>
            <a:endParaRPr lang="en-US" dirty="0"/>
          </a:p>
          <a:p>
            <a:pPr defTabSz="166688"/>
            <a:r>
              <a:rPr lang="en-US" dirty="0"/>
              <a:t>{</a:t>
            </a:r>
          </a:p>
          <a:p>
            <a:pPr defTabSz="166688"/>
            <a:r>
              <a:rPr lang="en-US" dirty="0"/>
              <a:t>public </a:t>
            </a:r>
            <a:r>
              <a:rPr lang="en-US" dirty="0" err="1"/>
              <a:t>SalesLineItem</a:t>
            </a:r>
            <a:r>
              <a:rPr lang="en-US" dirty="0"/>
              <a:t>(</a:t>
            </a:r>
            <a:r>
              <a:rPr lang="en-US" dirty="0" err="1"/>
              <a:t>ProductSpecification</a:t>
            </a:r>
            <a:r>
              <a:rPr lang="en-US" dirty="0"/>
              <a:t> spec, </a:t>
            </a:r>
            <a:r>
              <a:rPr lang="en-US" dirty="0" err="1"/>
              <a:t>int</a:t>
            </a:r>
            <a:r>
              <a:rPr lang="en-US" dirty="0"/>
              <a:t> qty) {…}</a:t>
            </a:r>
          </a:p>
          <a:p>
            <a:pPr defTabSz="166688"/>
            <a:r>
              <a:rPr lang="en-US" dirty="0"/>
              <a:t>public  Quantity subtotal() {….}</a:t>
            </a:r>
          </a:p>
          <a:p>
            <a:pPr defTabSz="166688"/>
            <a:r>
              <a:rPr lang="en-US" dirty="0"/>
              <a:t>private </a:t>
            </a:r>
            <a:r>
              <a:rPr lang="en-US" dirty="0" err="1"/>
              <a:t>int</a:t>
            </a:r>
            <a:r>
              <a:rPr lang="en-US" dirty="0"/>
              <a:t> quantity;</a:t>
            </a:r>
          </a:p>
          <a:p>
            <a:pPr defTabSz="166688"/>
            <a:r>
              <a:rPr lang="en-US" dirty="0"/>
              <a:t>}</a:t>
            </a:r>
          </a:p>
        </p:txBody>
      </p:sp>
      <p:sp>
        <p:nvSpPr>
          <p:cNvPr id="857097" name="Freeform 9"/>
          <p:cNvSpPr>
            <a:spLocks/>
          </p:cNvSpPr>
          <p:nvPr/>
        </p:nvSpPr>
        <p:spPr bwMode="auto">
          <a:xfrm>
            <a:off x="4029074" y="4309269"/>
            <a:ext cx="695325" cy="1228725"/>
          </a:xfrm>
          <a:custGeom>
            <a:avLst/>
            <a:gdLst/>
            <a:ahLst/>
            <a:cxnLst>
              <a:cxn ang="0">
                <a:pos x="34" y="95"/>
              </a:cxn>
              <a:cxn ang="0">
                <a:pos x="60" y="106"/>
              </a:cxn>
              <a:cxn ang="0">
                <a:pos x="396" y="730"/>
              </a:cxn>
            </a:cxnLst>
            <a:rect l="0" t="0" r="r" b="b"/>
            <a:pathLst>
              <a:path w="396" h="730">
                <a:moveTo>
                  <a:pt x="34" y="95"/>
                </a:moveTo>
                <a:cubicBezTo>
                  <a:pt x="39" y="97"/>
                  <a:pt x="0" y="0"/>
                  <a:pt x="60" y="106"/>
                </a:cubicBezTo>
                <a:cubicBezTo>
                  <a:pt x="120" y="212"/>
                  <a:pt x="272" y="462"/>
                  <a:pt x="396" y="730"/>
                </a:cubicBezTo>
              </a:path>
            </a:pathLst>
          </a:custGeom>
          <a:noFill/>
          <a:ln w="9525" cap="flat" cmpd="sng">
            <a:solidFill>
              <a:srgbClr val="0070C0"/>
            </a:solidFill>
            <a:prstDash val="solid"/>
            <a:round/>
            <a:headEnd type="none" w="med" len="med"/>
            <a:tailEnd type="oval" w="sm" len="sm"/>
          </a:ln>
          <a:effec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FD5492BA-CB58-49BF-825B-C62A377CA95A}" type="slidenum">
              <a:rPr lang="de-DE"/>
              <a:pPr/>
              <a:t>15</a:t>
            </a:fld>
            <a:endParaRPr lang="de-DE"/>
          </a:p>
        </p:txBody>
      </p:sp>
      <p:sp>
        <p:nvSpPr>
          <p:cNvPr id="858114" name="AutoShape 2"/>
          <p:cNvSpPr>
            <a:spLocks noChangeArrowheads="1"/>
          </p:cNvSpPr>
          <p:nvPr/>
        </p:nvSpPr>
        <p:spPr bwMode="auto">
          <a:xfrm flipV="1">
            <a:off x="2209800" y="4419600"/>
            <a:ext cx="4572000" cy="1752600"/>
          </a:xfrm>
          <a:prstGeom prst="foldedCorner">
            <a:avLst>
              <a:gd name="adj" fmla="val 8648"/>
            </a:avLst>
          </a:prstGeom>
          <a:solidFill>
            <a:schemeClr val="bg1"/>
          </a:solidFill>
          <a:ln w="9525">
            <a:solidFill>
              <a:schemeClr val="tx1"/>
            </a:solidFill>
            <a:round/>
            <a:headEnd/>
            <a:tailEnd type="none" w="sm" len="sm"/>
          </a:ln>
          <a:effectLst/>
        </p:spPr>
        <p:txBody>
          <a:bodyPr wrap="none" anchor="ctr"/>
          <a:lstStyle/>
          <a:p>
            <a:endParaRPr lang="en-US"/>
          </a:p>
        </p:txBody>
      </p:sp>
      <p:sp>
        <p:nvSpPr>
          <p:cNvPr id="858115" name="Rectangle 3"/>
          <p:cNvSpPr>
            <a:spLocks noGrp="1" noChangeArrowheads="1"/>
          </p:cNvSpPr>
          <p:nvPr>
            <p:ph type="title"/>
          </p:nvPr>
        </p:nvSpPr>
        <p:spPr/>
        <p:txBody>
          <a:bodyPr/>
          <a:lstStyle/>
          <a:p>
            <a:r>
              <a:rPr lang="en-US"/>
              <a:t>Reference Attributes</a:t>
            </a:r>
          </a:p>
        </p:txBody>
      </p:sp>
      <p:sp>
        <p:nvSpPr>
          <p:cNvPr id="858116" name="Rectangle 4"/>
          <p:cNvSpPr>
            <a:spLocks noGrp="1" noChangeArrowheads="1"/>
          </p:cNvSpPr>
          <p:nvPr>
            <p:ph type="body" idx="1"/>
          </p:nvPr>
        </p:nvSpPr>
        <p:spPr/>
        <p:txBody>
          <a:bodyPr/>
          <a:lstStyle/>
          <a:p>
            <a:pPr marL="342900" indent="-342900"/>
            <a:r>
              <a:rPr lang="en-US" dirty="0"/>
              <a:t>Attribute that refers to another object.</a:t>
            </a:r>
          </a:p>
          <a:p>
            <a:pPr marL="342900" indent="-342900"/>
            <a:r>
              <a:rPr lang="en-US" dirty="0"/>
              <a:t>Implied by associations and navigability in the class diagram.</a:t>
            </a:r>
          </a:p>
          <a:p>
            <a:pPr marL="342900" indent="-342900"/>
            <a:r>
              <a:rPr lang="en-US" dirty="0"/>
              <a:t>Role names at association-ends can be used for </a:t>
            </a:r>
            <a:r>
              <a:rPr lang="en-US" i="1" dirty="0"/>
              <a:t>reference attribute</a:t>
            </a:r>
            <a:r>
              <a:rPr lang="en-US" dirty="0"/>
              <a:t> names.</a:t>
            </a:r>
          </a:p>
        </p:txBody>
      </p:sp>
      <p:pic>
        <p:nvPicPr>
          <p:cNvPr id="858117" name="Picture 5"/>
          <p:cNvPicPr>
            <a:picLocks noChangeAspect="1" noChangeArrowheads="1"/>
          </p:cNvPicPr>
          <p:nvPr/>
        </p:nvPicPr>
        <p:blipFill>
          <a:blip r:embed="rId3"/>
          <a:srcRect/>
          <a:stretch>
            <a:fillRect/>
          </a:stretch>
        </p:blipFill>
        <p:spPr bwMode="auto">
          <a:xfrm>
            <a:off x="8077201" y="2209800"/>
            <a:ext cx="1668463" cy="4648200"/>
          </a:xfrm>
          <a:prstGeom prst="rect">
            <a:avLst/>
          </a:prstGeom>
          <a:noFill/>
          <a:ln w="9525">
            <a:noFill/>
            <a:miter lim="800000"/>
            <a:headEnd/>
            <a:tailEnd/>
          </a:ln>
          <a:effectLst/>
        </p:spPr>
      </p:pic>
      <p:sp>
        <p:nvSpPr>
          <p:cNvPr id="858118" name="Rectangle 6"/>
          <p:cNvSpPr>
            <a:spLocks noChangeArrowheads="1"/>
          </p:cNvSpPr>
          <p:nvPr/>
        </p:nvSpPr>
        <p:spPr bwMode="auto">
          <a:xfrm>
            <a:off x="2209800" y="4419600"/>
            <a:ext cx="5562600" cy="1739900"/>
          </a:xfrm>
          <a:prstGeom prst="rect">
            <a:avLst/>
          </a:prstGeom>
          <a:noFill/>
          <a:ln w="9525">
            <a:noFill/>
            <a:miter lim="800000"/>
            <a:headEnd/>
            <a:tailEnd/>
          </a:ln>
          <a:effectLst/>
        </p:spPr>
        <p:txBody>
          <a:bodyPr>
            <a:spAutoFit/>
          </a:bodyPr>
          <a:lstStyle/>
          <a:p>
            <a:pPr defTabSz="166688"/>
            <a:r>
              <a:rPr lang="en-US" dirty="0"/>
              <a:t>public class </a:t>
            </a:r>
            <a:r>
              <a:rPr lang="en-US" dirty="0" err="1"/>
              <a:t>SalesLineItem</a:t>
            </a:r>
            <a:endParaRPr lang="en-US" dirty="0"/>
          </a:p>
          <a:p>
            <a:pPr defTabSz="166688"/>
            <a:r>
              <a:rPr lang="en-US" dirty="0"/>
              <a:t>{</a:t>
            </a:r>
          </a:p>
          <a:p>
            <a:pPr defTabSz="166688"/>
            <a:r>
              <a:rPr lang="en-US" dirty="0"/>
              <a:t>	…</a:t>
            </a:r>
          </a:p>
          <a:p>
            <a:pPr defTabSz="166688"/>
            <a:r>
              <a:rPr lang="en-US" dirty="0"/>
              <a:t>private int quantity;</a:t>
            </a:r>
          </a:p>
          <a:p>
            <a:pPr defTabSz="166688"/>
            <a:r>
              <a:rPr lang="en-US" dirty="0"/>
              <a:t>private </a:t>
            </a:r>
            <a:r>
              <a:rPr lang="en-US" dirty="0" err="1"/>
              <a:t>ProductSpecification</a:t>
            </a:r>
            <a:r>
              <a:rPr lang="en-US" dirty="0"/>
              <a:t> </a:t>
            </a:r>
            <a:r>
              <a:rPr lang="en-US" dirty="0" err="1"/>
              <a:t>prodSpec</a:t>
            </a:r>
            <a:r>
              <a:rPr lang="en-US" dirty="0"/>
              <a:t>;</a:t>
            </a:r>
          </a:p>
          <a:p>
            <a:pPr defTabSz="166688"/>
            <a:r>
              <a:rPr lang="en-US" dirty="0"/>
              <a:t>}</a:t>
            </a:r>
          </a:p>
        </p:txBody>
      </p:sp>
      <p:sp>
        <p:nvSpPr>
          <p:cNvPr id="858119" name="Freeform 7"/>
          <p:cNvSpPr>
            <a:spLocks/>
          </p:cNvSpPr>
          <p:nvPr/>
        </p:nvSpPr>
        <p:spPr bwMode="auto">
          <a:xfrm>
            <a:off x="5755341" y="3884613"/>
            <a:ext cx="2321860" cy="530224"/>
          </a:xfrm>
          <a:custGeom>
            <a:avLst/>
            <a:gdLst/>
            <a:ahLst/>
            <a:cxnLst>
              <a:cxn ang="0">
                <a:pos x="0" y="448"/>
              </a:cxn>
              <a:cxn ang="0">
                <a:pos x="912" y="64"/>
              </a:cxn>
              <a:cxn ang="0">
                <a:pos x="1920" y="64"/>
              </a:cxn>
            </a:cxnLst>
            <a:rect l="0" t="0" r="r" b="b"/>
            <a:pathLst>
              <a:path w="1920" h="448">
                <a:moveTo>
                  <a:pt x="0" y="448"/>
                </a:moveTo>
                <a:cubicBezTo>
                  <a:pt x="296" y="288"/>
                  <a:pt x="592" y="128"/>
                  <a:pt x="912" y="64"/>
                </a:cubicBezTo>
                <a:cubicBezTo>
                  <a:pt x="1232" y="0"/>
                  <a:pt x="1576" y="32"/>
                  <a:pt x="1920" y="64"/>
                </a:cubicBezTo>
              </a:path>
            </a:pathLst>
          </a:custGeom>
          <a:noFill/>
          <a:ln w="9525" cap="flat" cmpd="sng">
            <a:solidFill>
              <a:srgbClr val="0070C0"/>
            </a:solidFill>
            <a:prstDash val="solid"/>
            <a:round/>
            <a:headEnd type="none" w="med" len="med"/>
            <a:tailEnd type="oval" w="sm" len="sm"/>
          </a:ln>
          <a:effec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E6D4DAE-2BBD-4B51-988D-E37C7CDCAA1B}" type="slidenum">
              <a:rPr lang="de-DE"/>
              <a:pPr/>
              <a:t>16</a:t>
            </a:fld>
            <a:endParaRPr lang="de-DE"/>
          </a:p>
        </p:txBody>
      </p:sp>
      <p:sp>
        <p:nvSpPr>
          <p:cNvPr id="859138" name="Rectangle 2"/>
          <p:cNvSpPr>
            <a:spLocks noGrp="1" noChangeArrowheads="1"/>
          </p:cNvSpPr>
          <p:nvPr>
            <p:ph type="title"/>
          </p:nvPr>
        </p:nvSpPr>
        <p:spPr/>
        <p:txBody>
          <a:bodyPr/>
          <a:lstStyle/>
          <a:p>
            <a:r>
              <a:rPr lang="en-US"/>
              <a:t>Method Definitions</a:t>
            </a:r>
          </a:p>
        </p:txBody>
      </p:sp>
      <p:sp>
        <p:nvSpPr>
          <p:cNvPr id="859139" name="Rectangle 3"/>
          <p:cNvSpPr>
            <a:spLocks noGrp="1" noChangeArrowheads="1"/>
          </p:cNvSpPr>
          <p:nvPr>
            <p:ph type="body" idx="1"/>
          </p:nvPr>
        </p:nvSpPr>
        <p:spPr/>
        <p:txBody>
          <a:bodyPr/>
          <a:lstStyle/>
          <a:p>
            <a:pPr marL="342900" indent="-342900"/>
            <a:r>
              <a:rPr lang="en-US"/>
              <a:t>Not only can class definitions be derived from UML models, but some method structures can be extracted from interaction diagrams.</a:t>
            </a:r>
          </a:p>
        </p:txBody>
      </p:sp>
      <p:pic>
        <p:nvPicPr>
          <p:cNvPr id="859140" name="Picture 4"/>
          <p:cNvPicPr>
            <a:picLocks noChangeAspect="1" noChangeArrowheads="1"/>
          </p:cNvPicPr>
          <p:nvPr/>
        </p:nvPicPr>
        <p:blipFill>
          <a:blip r:embed="rId3"/>
          <a:srcRect/>
          <a:stretch>
            <a:fillRect/>
          </a:stretch>
        </p:blipFill>
        <p:spPr bwMode="auto">
          <a:xfrm>
            <a:off x="2362200" y="3022601"/>
            <a:ext cx="7467600" cy="3552825"/>
          </a:xfrm>
          <a:prstGeom prst="rect">
            <a:avLst/>
          </a:prstGeom>
          <a:noFill/>
          <a:ln w="9525">
            <a:noFill/>
            <a:miter lim="800000"/>
            <a:headEnd/>
            <a:tailEnd type="none" w="sm" len="sm"/>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2F59625-FD1B-49C6-92E9-00D4CA44010C}" type="slidenum">
              <a:rPr lang="de-DE"/>
              <a:pPr/>
              <a:t>17</a:t>
            </a:fld>
            <a:endParaRPr lang="de-DE"/>
          </a:p>
        </p:txBody>
      </p:sp>
      <p:sp>
        <p:nvSpPr>
          <p:cNvPr id="860162" name="Rectangle 2"/>
          <p:cNvSpPr>
            <a:spLocks noGrp="1" noChangeArrowheads="1"/>
          </p:cNvSpPr>
          <p:nvPr>
            <p:ph type="title"/>
          </p:nvPr>
        </p:nvSpPr>
        <p:spPr/>
        <p:txBody>
          <a:bodyPr/>
          <a:lstStyle/>
          <a:p>
            <a:r>
              <a:rPr lang="en-US"/>
              <a:t>POST.enterItem</a:t>
            </a:r>
          </a:p>
        </p:txBody>
      </p:sp>
      <p:sp>
        <p:nvSpPr>
          <p:cNvPr id="860163" name="Rectangle 3"/>
          <p:cNvSpPr>
            <a:spLocks noGrp="1" noChangeArrowheads="1"/>
          </p:cNvSpPr>
          <p:nvPr>
            <p:ph type="body" idx="1"/>
          </p:nvPr>
        </p:nvSpPr>
        <p:spPr/>
        <p:txBody>
          <a:bodyPr/>
          <a:lstStyle/>
          <a:p>
            <a:pPr marL="342900" indent="-342900"/>
            <a:r>
              <a:rPr lang="en-US" sz="2400" dirty="0"/>
              <a:t>Since POST receives message </a:t>
            </a:r>
            <a:r>
              <a:rPr lang="en-US" sz="2400" dirty="0" err="1"/>
              <a:t>enterItem</a:t>
            </a:r>
            <a:r>
              <a:rPr lang="en-US" sz="2400" dirty="0"/>
              <a:t>, it must have the </a:t>
            </a:r>
            <a:r>
              <a:rPr lang="en-US" sz="2400" dirty="0" err="1"/>
              <a:t>enterItem</a:t>
            </a:r>
            <a:r>
              <a:rPr lang="en-US" sz="2400" dirty="0"/>
              <a:t> method defined:</a:t>
            </a:r>
          </a:p>
          <a:p>
            <a:pPr marL="342900" indent="-342900">
              <a:buNone/>
            </a:pPr>
            <a:r>
              <a:rPr lang="en-US" sz="2400" dirty="0"/>
              <a:t>			</a:t>
            </a:r>
            <a:r>
              <a:rPr lang="en-US" sz="2000" dirty="0"/>
              <a:t>public void </a:t>
            </a:r>
            <a:r>
              <a:rPr lang="en-US" sz="2000" dirty="0" err="1"/>
              <a:t>enterItem</a:t>
            </a:r>
            <a:r>
              <a:rPr lang="en-US" sz="2000" dirty="0"/>
              <a:t>( </a:t>
            </a:r>
            <a:r>
              <a:rPr lang="en-US" sz="2000" dirty="0" err="1"/>
              <a:t>int</a:t>
            </a:r>
            <a:r>
              <a:rPr lang="en-US" sz="2000" dirty="0"/>
              <a:t> </a:t>
            </a:r>
            <a:r>
              <a:rPr lang="en-US" sz="2000" dirty="0" err="1"/>
              <a:t>upc</a:t>
            </a:r>
            <a:r>
              <a:rPr lang="en-US" sz="2000" dirty="0"/>
              <a:t>, </a:t>
            </a:r>
            <a:r>
              <a:rPr lang="en-US" sz="2000" dirty="0" err="1"/>
              <a:t>int</a:t>
            </a:r>
            <a:r>
              <a:rPr lang="en-US" sz="2000" dirty="0"/>
              <a:t> qty)</a:t>
            </a:r>
          </a:p>
          <a:p>
            <a:pPr marL="342900" indent="-342900"/>
            <a:r>
              <a:rPr lang="en-US" sz="2400" dirty="0"/>
              <a:t>Then, by considering the messages originating from the POST instance the method structure can be determined.</a:t>
            </a:r>
          </a:p>
          <a:p>
            <a:pPr marL="342900" indent="-342900">
              <a:buNone/>
            </a:pPr>
            <a:r>
              <a:rPr lang="en-US" sz="2000" dirty="0"/>
              <a:t>Message 1</a:t>
            </a:r>
            <a:r>
              <a:rPr lang="en-US" sz="2400" dirty="0"/>
              <a:t>	</a:t>
            </a:r>
            <a:r>
              <a:rPr lang="en-US" sz="2000" dirty="0"/>
              <a:t>if (</a:t>
            </a:r>
            <a:r>
              <a:rPr lang="en-US" sz="2000" dirty="0" err="1"/>
              <a:t>isNewSale</a:t>
            </a:r>
            <a:r>
              <a:rPr lang="en-US" sz="2000" dirty="0"/>
              <a:t>()){ sale = new sale();}</a:t>
            </a:r>
          </a:p>
          <a:p>
            <a:pPr marL="342900" indent="-342900">
              <a:buNone/>
            </a:pPr>
            <a:r>
              <a:rPr lang="en-US" sz="2000" dirty="0"/>
              <a:t>Message 2</a:t>
            </a:r>
            <a:r>
              <a:rPr lang="en-US" sz="2400" dirty="0"/>
              <a:t>	</a:t>
            </a:r>
            <a:r>
              <a:rPr lang="en-US" sz="2000" dirty="0" err="1"/>
              <a:t>ProductSpecification</a:t>
            </a:r>
            <a:r>
              <a:rPr lang="en-US" sz="2000" dirty="0"/>
              <a:t> spec = </a:t>
            </a:r>
            <a:r>
              <a:rPr lang="en-US" sz="2000" dirty="0" err="1"/>
              <a:t>prodCatalog.specification</a:t>
            </a:r>
            <a:r>
              <a:rPr lang="en-US" sz="2000" dirty="0"/>
              <a:t>(</a:t>
            </a:r>
            <a:r>
              <a:rPr lang="en-US" sz="2000" dirty="0" err="1"/>
              <a:t>upc</a:t>
            </a:r>
            <a:r>
              <a:rPr lang="en-US" sz="2000" dirty="0"/>
              <a:t>);</a:t>
            </a:r>
          </a:p>
          <a:p>
            <a:pPr marL="342900" indent="-342900">
              <a:buNone/>
            </a:pPr>
            <a:r>
              <a:rPr lang="en-US" sz="2000" dirty="0"/>
              <a:t>Message 3	</a:t>
            </a:r>
            <a:r>
              <a:rPr lang="en-US" sz="2000" dirty="0" err="1"/>
              <a:t>sale.makeLineItem</a:t>
            </a:r>
            <a:r>
              <a:rPr lang="en-US" sz="2000" dirty="0"/>
              <a:t>(spec, qty);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p:txBody>
          <a:bodyPr/>
          <a:lstStyle/>
          <a:p>
            <a:fld id="{E93B7097-1E14-4111-A0D6-2DB5FEF8B905}" type="slidenum">
              <a:rPr lang="de-DE"/>
              <a:pPr/>
              <a:t>18</a:t>
            </a:fld>
            <a:endParaRPr lang="de-DE" dirty="0"/>
          </a:p>
        </p:txBody>
      </p:sp>
      <p:sp>
        <p:nvSpPr>
          <p:cNvPr id="861186" name="AutoShape 2"/>
          <p:cNvSpPr>
            <a:spLocks noChangeArrowheads="1"/>
          </p:cNvSpPr>
          <p:nvPr/>
        </p:nvSpPr>
        <p:spPr bwMode="auto">
          <a:xfrm flipV="1">
            <a:off x="6400799" y="3809998"/>
            <a:ext cx="5217459" cy="2911475"/>
          </a:xfrm>
          <a:prstGeom prst="foldedCorner">
            <a:avLst>
              <a:gd name="adj" fmla="val 8792"/>
            </a:avLst>
          </a:prstGeom>
          <a:solidFill>
            <a:schemeClr val="bg1"/>
          </a:solidFill>
          <a:ln w="9525">
            <a:solidFill>
              <a:schemeClr val="tx1"/>
            </a:solidFill>
            <a:round/>
            <a:headEnd/>
            <a:tailEnd type="none" w="sm" len="sm"/>
          </a:ln>
          <a:effectLst/>
        </p:spPr>
        <p:txBody>
          <a:bodyPr rot="10800000" wrap="none" anchor="ctr"/>
          <a:lstStyle/>
          <a:p>
            <a:pPr eaLnBrk="1" hangingPunct="1">
              <a:lnSpc>
                <a:spcPct val="100000"/>
              </a:lnSpc>
            </a:pPr>
            <a:endParaRPr lang="en-US" sz="2400">
              <a:latin typeface="Tahoma" charset="0"/>
            </a:endParaRPr>
          </a:p>
        </p:txBody>
      </p:sp>
      <p:sp>
        <p:nvSpPr>
          <p:cNvPr id="861187" name="Rectangle 3"/>
          <p:cNvSpPr>
            <a:spLocks noGrp="1" noChangeArrowheads="1"/>
          </p:cNvSpPr>
          <p:nvPr>
            <p:ph type="title"/>
          </p:nvPr>
        </p:nvSpPr>
        <p:spPr/>
        <p:txBody>
          <a:bodyPr/>
          <a:lstStyle/>
          <a:p>
            <a:r>
              <a:rPr lang="en-US"/>
              <a:t>enterItem Method</a:t>
            </a:r>
          </a:p>
        </p:txBody>
      </p:sp>
      <p:pic>
        <p:nvPicPr>
          <p:cNvPr id="861188" name="Picture 4"/>
          <p:cNvPicPr>
            <a:picLocks noChangeAspect="1" noChangeArrowheads="1"/>
          </p:cNvPicPr>
          <p:nvPr/>
        </p:nvPicPr>
        <p:blipFill>
          <a:blip r:embed="rId3"/>
          <a:srcRect/>
          <a:stretch>
            <a:fillRect/>
          </a:stretch>
        </p:blipFill>
        <p:spPr bwMode="auto">
          <a:xfrm>
            <a:off x="2362200" y="1752601"/>
            <a:ext cx="7010400" cy="2119313"/>
          </a:xfrm>
          <a:prstGeom prst="rect">
            <a:avLst/>
          </a:prstGeom>
          <a:noFill/>
          <a:ln w="9525">
            <a:noFill/>
            <a:miter lim="800000"/>
            <a:headEnd/>
            <a:tailEnd type="none" w="sm" len="sm"/>
          </a:ln>
          <a:effectLst/>
        </p:spPr>
      </p:pic>
      <p:sp>
        <p:nvSpPr>
          <p:cNvPr id="861189" name="Rectangle 5"/>
          <p:cNvSpPr>
            <a:spLocks noChangeArrowheads="1"/>
          </p:cNvSpPr>
          <p:nvPr/>
        </p:nvSpPr>
        <p:spPr bwMode="auto">
          <a:xfrm>
            <a:off x="6858400" y="3871914"/>
            <a:ext cx="4267200" cy="2554545"/>
          </a:xfrm>
          <a:prstGeom prst="rect">
            <a:avLst/>
          </a:prstGeom>
          <a:noFill/>
          <a:ln w="9525">
            <a:noFill/>
            <a:miter lim="800000"/>
            <a:headEnd/>
            <a:tailEnd type="none" w="sm" len="sm"/>
          </a:ln>
          <a:effectLst/>
        </p:spPr>
        <p:txBody>
          <a:bodyPr>
            <a:spAutoFit/>
          </a:bodyPr>
          <a:lstStyle/>
          <a:p>
            <a:pPr algn="l" eaLnBrk="1" hangingPunct="1">
              <a:lnSpc>
                <a:spcPct val="100000"/>
              </a:lnSpc>
            </a:pPr>
            <a:r>
              <a:rPr lang="en-US" sz="2000" dirty="0"/>
              <a:t>public void </a:t>
            </a:r>
            <a:r>
              <a:rPr lang="en-US" sz="2000" dirty="0" err="1"/>
              <a:t>enterItem</a:t>
            </a:r>
            <a:r>
              <a:rPr lang="en-US" sz="2000" dirty="0"/>
              <a:t>(int </a:t>
            </a:r>
            <a:r>
              <a:rPr lang="en-US" sz="2000" dirty="0" err="1"/>
              <a:t>upc</a:t>
            </a:r>
            <a:r>
              <a:rPr lang="en-US" sz="2000" dirty="0"/>
              <a:t>, int qty)</a:t>
            </a:r>
          </a:p>
          <a:p>
            <a:pPr algn="l" eaLnBrk="1" hangingPunct="1">
              <a:lnSpc>
                <a:spcPct val="100000"/>
              </a:lnSpc>
            </a:pPr>
            <a:r>
              <a:rPr lang="en-US" sz="2000" dirty="0"/>
              <a:t>{</a:t>
            </a:r>
          </a:p>
          <a:p>
            <a:pPr algn="l" eaLnBrk="1" hangingPunct="1">
              <a:lnSpc>
                <a:spcPct val="100000"/>
              </a:lnSpc>
            </a:pPr>
            <a:r>
              <a:rPr lang="en-US" sz="2000" dirty="0"/>
              <a:t>if ( </a:t>
            </a:r>
            <a:r>
              <a:rPr lang="en-US" sz="2000" dirty="0" err="1"/>
              <a:t>isNewSale</a:t>
            </a:r>
            <a:r>
              <a:rPr lang="en-US" sz="2000" dirty="0"/>
              <a:t>() ) { sale = new Sale; }</a:t>
            </a:r>
          </a:p>
          <a:p>
            <a:pPr algn="l" eaLnBrk="1" hangingPunct="1">
              <a:lnSpc>
                <a:spcPct val="100000"/>
              </a:lnSpc>
            </a:pPr>
            <a:r>
              <a:rPr lang="en-US" sz="2000" dirty="0" err="1"/>
              <a:t>ProductSpecification</a:t>
            </a:r>
            <a:r>
              <a:rPr lang="en-US" sz="2000" dirty="0"/>
              <a:t> spec = </a:t>
            </a:r>
          </a:p>
          <a:p>
            <a:pPr algn="l" eaLnBrk="1" hangingPunct="1">
              <a:lnSpc>
                <a:spcPct val="100000"/>
              </a:lnSpc>
            </a:pPr>
            <a:r>
              <a:rPr lang="en-US" sz="2000" dirty="0"/>
              <a:t>	</a:t>
            </a:r>
            <a:r>
              <a:rPr lang="en-US" sz="2000" dirty="0" err="1"/>
              <a:t>prodCatalog.specification</a:t>
            </a:r>
            <a:r>
              <a:rPr lang="en-US" sz="2000" dirty="0"/>
              <a:t>(</a:t>
            </a:r>
            <a:r>
              <a:rPr lang="en-US" sz="2000" dirty="0" err="1"/>
              <a:t>upc</a:t>
            </a:r>
            <a:r>
              <a:rPr lang="en-US" sz="2000" dirty="0"/>
              <a:t>);</a:t>
            </a:r>
          </a:p>
          <a:p>
            <a:pPr algn="l" eaLnBrk="1" hangingPunct="1">
              <a:lnSpc>
                <a:spcPct val="100000"/>
              </a:lnSpc>
            </a:pPr>
            <a:r>
              <a:rPr lang="en-US" sz="2000" dirty="0" err="1"/>
              <a:t>sale.makeLineItem</a:t>
            </a:r>
            <a:r>
              <a:rPr lang="en-US" sz="2000" dirty="0"/>
              <a:t>(spec, qty);</a:t>
            </a:r>
          </a:p>
          <a:p>
            <a:pPr algn="l" eaLnBrk="1" hangingPunct="1">
              <a:lnSpc>
                <a:spcPct val="100000"/>
              </a:lnSpc>
            </a:pPr>
            <a:r>
              <a:rPr lang="en-US" sz="2000" dirty="0"/>
              <a:t>}</a:t>
            </a:r>
          </a:p>
        </p:txBody>
      </p:sp>
      <p:sp>
        <p:nvSpPr>
          <p:cNvPr id="861190" name="Freeform 6"/>
          <p:cNvSpPr>
            <a:spLocks/>
          </p:cNvSpPr>
          <p:nvPr/>
        </p:nvSpPr>
        <p:spPr bwMode="auto">
          <a:xfrm>
            <a:off x="4114800" y="2286000"/>
            <a:ext cx="3429000" cy="1447800"/>
          </a:xfrm>
          <a:custGeom>
            <a:avLst/>
            <a:gdLst/>
            <a:ahLst/>
            <a:cxnLst>
              <a:cxn ang="0">
                <a:pos x="0" y="0"/>
              </a:cxn>
              <a:cxn ang="0">
                <a:pos x="384" y="336"/>
              </a:cxn>
              <a:cxn ang="0">
                <a:pos x="1824" y="528"/>
              </a:cxn>
              <a:cxn ang="0">
                <a:pos x="2160" y="912"/>
              </a:cxn>
            </a:cxnLst>
            <a:rect l="0" t="0" r="r" b="b"/>
            <a:pathLst>
              <a:path w="2160" h="912">
                <a:moveTo>
                  <a:pt x="0" y="0"/>
                </a:moveTo>
                <a:cubicBezTo>
                  <a:pt x="40" y="124"/>
                  <a:pt x="80" y="248"/>
                  <a:pt x="384" y="336"/>
                </a:cubicBezTo>
                <a:cubicBezTo>
                  <a:pt x="688" y="424"/>
                  <a:pt x="1528" y="432"/>
                  <a:pt x="1824" y="528"/>
                </a:cubicBezTo>
                <a:cubicBezTo>
                  <a:pt x="2120" y="624"/>
                  <a:pt x="2140" y="768"/>
                  <a:pt x="2160" y="912"/>
                </a:cubicBezTo>
              </a:path>
            </a:pathLst>
          </a:custGeom>
          <a:noFill/>
          <a:ln w="9525" cap="flat" cmpd="sng">
            <a:solidFill>
              <a:srgbClr val="0070C0"/>
            </a:solidFill>
            <a:prstDash val="solid"/>
            <a:round/>
            <a:headEnd type="oval" w="sm" len="sm"/>
            <a:tailEnd type="none" w="sm" len="sm"/>
          </a:ln>
          <a:effectLst/>
        </p:spPr>
        <p:txBody>
          <a:bodyPr wrap="none"/>
          <a:lstStyle/>
          <a:p>
            <a:endParaRPr lang="en-US"/>
          </a:p>
        </p:txBody>
      </p:sp>
      <p:grpSp>
        <p:nvGrpSpPr>
          <p:cNvPr id="861191" name="Group 7"/>
          <p:cNvGrpSpPr>
            <a:grpSpLocks/>
          </p:cNvGrpSpPr>
          <p:nvPr/>
        </p:nvGrpSpPr>
        <p:grpSpPr bwMode="auto">
          <a:xfrm>
            <a:off x="1253743" y="4267199"/>
            <a:ext cx="5475006" cy="1837766"/>
            <a:chOff x="358" y="2640"/>
            <a:chExt cx="3452" cy="912"/>
          </a:xfrm>
        </p:grpSpPr>
        <p:sp>
          <p:nvSpPr>
            <p:cNvPr id="861192" name="AutoShape 8"/>
            <p:cNvSpPr>
              <a:spLocks noChangeArrowheads="1"/>
            </p:cNvSpPr>
            <p:nvPr/>
          </p:nvSpPr>
          <p:spPr bwMode="auto">
            <a:xfrm flipV="1">
              <a:off x="358" y="2640"/>
              <a:ext cx="2640" cy="912"/>
            </a:xfrm>
            <a:prstGeom prst="foldedCorner">
              <a:avLst>
                <a:gd name="adj" fmla="val 9093"/>
              </a:avLst>
            </a:prstGeom>
            <a:noFill/>
            <a:ln w="9525">
              <a:solidFill>
                <a:schemeClr val="tx1"/>
              </a:solidFill>
              <a:round/>
              <a:headEnd/>
              <a:tailEnd type="none" w="sm" len="sm"/>
            </a:ln>
            <a:effectLst/>
          </p:spPr>
          <p:txBody>
            <a:bodyPr wrap="none" anchor="ctr"/>
            <a:lstStyle/>
            <a:p>
              <a:endParaRPr lang="en-US"/>
            </a:p>
          </p:txBody>
        </p:sp>
        <p:sp>
          <p:nvSpPr>
            <p:cNvPr id="861193" name="Text Box 9"/>
            <p:cNvSpPr txBox="1">
              <a:spLocks noChangeArrowheads="1"/>
            </p:cNvSpPr>
            <p:nvPr/>
          </p:nvSpPr>
          <p:spPr bwMode="auto">
            <a:xfrm>
              <a:off x="580" y="2709"/>
              <a:ext cx="2824" cy="834"/>
            </a:xfrm>
            <a:prstGeom prst="rect">
              <a:avLst/>
            </a:prstGeom>
            <a:noFill/>
            <a:ln w="9525">
              <a:noFill/>
              <a:miter lim="800000"/>
              <a:headEnd/>
              <a:tailEnd type="none" w="sm" len="sm"/>
            </a:ln>
            <a:effectLst/>
          </p:spPr>
          <p:txBody>
            <a:bodyPr wrap="square">
              <a:spAutoFit/>
            </a:bodyPr>
            <a:lstStyle/>
            <a:p>
              <a:pPr defTabSz="166688"/>
              <a:r>
                <a:rPr lang="en-US" sz="2000" dirty="0"/>
                <a:t>private </a:t>
              </a:r>
              <a:r>
                <a:rPr lang="en-US" sz="2000" dirty="0" err="1"/>
                <a:t>boolean</a:t>
              </a:r>
              <a:r>
                <a:rPr lang="en-US" sz="2000" dirty="0"/>
                <a:t> </a:t>
              </a:r>
              <a:r>
                <a:rPr lang="en-US" sz="2000" dirty="0" err="1"/>
                <a:t>isNewSale</a:t>
              </a:r>
              <a:r>
                <a:rPr lang="en-US" sz="2000" dirty="0"/>
                <a:t>()</a:t>
              </a:r>
            </a:p>
            <a:p>
              <a:pPr defTabSz="166688"/>
              <a:r>
                <a:rPr lang="en-US" sz="2000" dirty="0"/>
                <a:t>{</a:t>
              </a:r>
            </a:p>
            <a:p>
              <a:pPr defTabSz="166688"/>
              <a:r>
                <a:rPr lang="en-US" sz="2000" dirty="0"/>
                <a:t>	return (sale == null) || (</a:t>
              </a:r>
              <a:r>
                <a:rPr lang="en-US" sz="2000" dirty="0" err="1"/>
                <a:t>sale.isComplete</a:t>
              </a:r>
              <a:r>
                <a:rPr lang="en-US" sz="2000" dirty="0"/>
                <a:t>));</a:t>
              </a:r>
            </a:p>
            <a:p>
              <a:pPr defTabSz="166688"/>
              <a:r>
                <a:rPr lang="en-US" sz="2000" dirty="0"/>
                <a:t>}</a:t>
              </a:r>
            </a:p>
          </p:txBody>
        </p:sp>
        <p:sp>
          <p:nvSpPr>
            <p:cNvPr id="861194" name="Freeform 10"/>
            <p:cNvSpPr>
              <a:spLocks/>
            </p:cNvSpPr>
            <p:nvPr/>
          </p:nvSpPr>
          <p:spPr bwMode="auto">
            <a:xfrm>
              <a:off x="2998" y="2766"/>
              <a:ext cx="812" cy="83"/>
            </a:xfrm>
            <a:custGeom>
              <a:avLst/>
              <a:gdLst/>
              <a:ahLst/>
              <a:cxnLst>
                <a:cxn ang="0">
                  <a:pos x="0" y="64"/>
                </a:cxn>
                <a:cxn ang="0">
                  <a:pos x="768" y="16"/>
                </a:cxn>
                <a:cxn ang="0">
                  <a:pos x="1392" y="160"/>
                </a:cxn>
              </a:cxnLst>
              <a:rect l="0" t="0" r="r" b="b"/>
              <a:pathLst>
                <a:path w="1392" h="160">
                  <a:moveTo>
                    <a:pt x="0" y="64"/>
                  </a:moveTo>
                  <a:cubicBezTo>
                    <a:pt x="268" y="32"/>
                    <a:pt x="536" y="0"/>
                    <a:pt x="768" y="16"/>
                  </a:cubicBezTo>
                  <a:cubicBezTo>
                    <a:pt x="1000" y="32"/>
                    <a:pt x="1196" y="96"/>
                    <a:pt x="1392" y="160"/>
                  </a:cubicBezTo>
                </a:path>
              </a:pathLst>
            </a:custGeom>
            <a:noFill/>
            <a:ln w="9525" cap="flat" cmpd="sng">
              <a:solidFill>
                <a:srgbClr val="0070C0"/>
              </a:solidFill>
              <a:prstDash val="solid"/>
              <a:round/>
              <a:headEnd type="none" w="med" len="med"/>
              <a:tailEnd type="oval" w="sm" len="sm"/>
            </a:ln>
            <a:effectLst/>
          </p:spPr>
          <p:txBody>
            <a:bodyPr wrap="none"/>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61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8F39B09E-6154-47E9-9B7F-053020BE2974}" type="slidenum">
              <a:rPr lang="de-DE"/>
              <a:pPr/>
              <a:t>19</a:t>
            </a:fld>
            <a:endParaRPr lang="de-DE"/>
          </a:p>
        </p:txBody>
      </p:sp>
      <p:sp>
        <p:nvSpPr>
          <p:cNvPr id="862210" name="AutoShape 2"/>
          <p:cNvSpPr>
            <a:spLocks noChangeArrowheads="1"/>
          </p:cNvSpPr>
          <p:nvPr/>
        </p:nvSpPr>
        <p:spPr bwMode="auto">
          <a:xfrm flipV="1">
            <a:off x="1905000" y="3200400"/>
            <a:ext cx="3276600" cy="2895600"/>
          </a:xfrm>
          <a:prstGeom prst="foldedCorner">
            <a:avLst>
              <a:gd name="adj" fmla="val 8968"/>
            </a:avLst>
          </a:prstGeom>
          <a:solidFill>
            <a:schemeClr val="bg1"/>
          </a:solidFill>
          <a:ln w="9525">
            <a:solidFill>
              <a:schemeClr val="tx1"/>
            </a:solidFill>
            <a:round/>
            <a:headEnd/>
            <a:tailEnd type="none" w="sm" len="sm"/>
          </a:ln>
          <a:effectLst/>
        </p:spPr>
        <p:txBody>
          <a:bodyPr wrap="none" anchor="ctr"/>
          <a:lstStyle/>
          <a:p>
            <a:endParaRPr lang="en-US"/>
          </a:p>
        </p:txBody>
      </p:sp>
      <p:sp>
        <p:nvSpPr>
          <p:cNvPr id="862211" name="Rectangle 3"/>
          <p:cNvSpPr>
            <a:spLocks noGrp="1" noChangeArrowheads="1"/>
          </p:cNvSpPr>
          <p:nvPr>
            <p:ph type="title"/>
          </p:nvPr>
        </p:nvSpPr>
        <p:spPr/>
        <p:txBody>
          <a:bodyPr/>
          <a:lstStyle/>
          <a:p>
            <a:r>
              <a:rPr lang="en-US"/>
              <a:t>Updating Class Definitions</a:t>
            </a:r>
          </a:p>
        </p:txBody>
      </p:sp>
      <p:sp>
        <p:nvSpPr>
          <p:cNvPr id="862212" name="Rectangle 4"/>
          <p:cNvSpPr>
            <a:spLocks noGrp="1" noChangeArrowheads="1"/>
          </p:cNvSpPr>
          <p:nvPr>
            <p:ph type="body" idx="1"/>
          </p:nvPr>
        </p:nvSpPr>
        <p:spPr/>
        <p:txBody>
          <a:bodyPr/>
          <a:lstStyle/>
          <a:p>
            <a:pPr marL="342900" indent="-342900"/>
            <a:r>
              <a:rPr lang="en-US"/>
              <a:t>Any new methods or attributes discovered during coding must be added to the UML models to maintain consistency.</a:t>
            </a:r>
          </a:p>
        </p:txBody>
      </p:sp>
      <p:pic>
        <p:nvPicPr>
          <p:cNvPr id="862213" name="Picture 5"/>
          <p:cNvPicPr>
            <a:picLocks noChangeAspect="1" noChangeArrowheads="1"/>
          </p:cNvPicPr>
          <p:nvPr/>
        </p:nvPicPr>
        <p:blipFill>
          <a:blip r:embed="rId3"/>
          <a:srcRect/>
          <a:stretch>
            <a:fillRect/>
          </a:stretch>
        </p:blipFill>
        <p:spPr bwMode="auto">
          <a:xfrm>
            <a:off x="5334000" y="2514601"/>
            <a:ext cx="5257800" cy="3184525"/>
          </a:xfrm>
          <a:prstGeom prst="rect">
            <a:avLst/>
          </a:prstGeom>
          <a:noFill/>
          <a:ln w="9525">
            <a:noFill/>
            <a:miter lim="800000"/>
            <a:headEnd/>
            <a:tailEnd type="none" w="sm" len="sm"/>
          </a:ln>
          <a:effectLst/>
        </p:spPr>
      </p:pic>
      <p:sp>
        <p:nvSpPr>
          <p:cNvPr id="862214" name="Rectangle 6"/>
          <p:cNvSpPr>
            <a:spLocks noChangeArrowheads="1"/>
          </p:cNvSpPr>
          <p:nvPr/>
        </p:nvSpPr>
        <p:spPr bwMode="auto">
          <a:xfrm>
            <a:off x="1905000" y="3200401"/>
            <a:ext cx="3276600" cy="3108543"/>
          </a:xfrm>
          <a:prstGeom prst="rect">
            <a:avLst/>
          </a:prstGeom>
          <a:noFill/>
          <a:ln w="9525">
            <a:noFill/>
            <a:miter lim="800000"/>
            <a:headEnd/>
            <a:tailEnd type="none" w="sm" len="sm"/>
          </a:ln>
          <a:effectLst/>
        </p:spPr>
        <p:txBody>
          <a:bodyPr>
            <a:spAutoFit/>
          </a:bodyPr>
          <a:lstStyle/>
          <a:p>
            <a:pPr algn="l" eaLnBrk="1" hangingPunct="1">
              <a:lnSpc>
                <a:spcPct val="100000"/>
              </a:lnSpc>
            </a:pPr>
            <a:r>
              <a:rPr lang="en-US" sz="1400"/>
              <a:t>public class POST</a:t>
            </a:r>
          </a:p>
          <a:p>
            <a:pPr algn="l" eaLnBrk="1" hangingPunct="1">
              <a:lnSpc>
                <a:spcPct val="100000"/>
              </a:lnSpc>
            </a:pPr>
            <a:r>
              <a:rPr lang="en-US" sz="1400"/>
              <a:t>{</a:t>
            </a:r>
          </a:p>
          <a:p>
            <a:pPr algn="l" eaLnBrk="1" hangingPunct="1">
              <a:lnSpc>
                <a:spcPct val="100000"/>
              </a:lnSpc>
            </a:pPr>
            <a:r>
              <a:rPr lang="en-US" sz="1400"/>
              <a:t>public POST(ProductCatalog pc);</a:t>
            </a:r>
          </a:p>
          <a:p>
            <a:pPr algn="l" eaLnBrk="1" hangingPunct="1">
              <a:lnSpc>
                <a:spcPct val="100000"/>
              </a:lnSpc>
            </a:pPr>
            <a:endParaRPr lang="en-US" sz="1400"/>
          </a:p>
          <a:p>
            <a:pPr algn="l" eaLnBrk="1" hangingPunct="1">
              <a:lnSpc>
                <a:spcPct val="100000"/>
              </a:lnSpc>
            </a:pPr>
            <a:r>
              <a:rPr lang="en-US" sz="1400"/>
              <a:t>public  void endSale();</a:t>
            </a:r>
          </a:p>
          <a:p>
            <a:pPr algn="l" eaLnBrk="1" hangingPunct="1">
              <a:lnSpc>
                <a:spcPct val="100000"/>
              </a:lnSpc>
            </a:pPr>
            <a:r>
              <a:rPr lang="en-US" sz="1400"/>
              <a:t>public  void enterItem(int upc, int qty);</a:t>
            </a:r>
          </a:p>
          <a:p>
            <a:pPr algn="l" eaLnBrk="1" hangingPunct="1">
              <a:lnSpc>
                <a:spcPct val="100000"/>
              </a:lnSpc>
            </a:pPr>
            <a:r>
              <a:rPr lang="en-US" sz="1400"/>
              <a:t>public  void makePayment(float cashTendered);</a:t>
            </a:r>
          </a:p>
          <a:p>
            <a:pPr algn="l" eaLnBrk="1" hangingPunct="1">
              <a:lnSpc>
                <a:spcPct val="100000"/>
              </a:lnSpc>
            </a:pPr>
            <a:endParaRPr lang="en-US" sz="1400"/>
          </a:p>
          <a:p>
            <a:pPr algn="l" eaLnBrk="1" hangingPunct="1">
              <a:lnSpc>
                <a:spcPct val="100000"/>
              </a:lnSpc>
            </a:pPr>
            <a:r>
              <a:rPr lang="en-US" sz="1400"/>
              <a:t>private boolean isNewSale();</a:t>
            </a:r>
          </a:p>
          <a:p>
            <a:pPr algn="l" eaLnBrk="1" hangingPunct="1">
              <a:lnSpc>
                <a:spcPct val="100000"/>
              </a:lnSpc>
            </a:pPr>
            <a:endParaRPr lang="en-US" sz="1400"/>
          </a:p>
          <a:p>
            <a:pPr algn="l" eaLnBrk="1" hangingPunct="1">
              <a:lnSpc>
                <a:spcPct val="100000"/>
              </a:lnSpc>
            </a:pPr>
            <a:r>
              <a:rPr lang="en-US" sz="1400"/>
              <a:t>private ProductCatalog prodCatalog;</a:t>
            </a:r>
          </a:p>
          <a:p>
            <a:pPr algn="l" eaLnBrk="1" hangingPunct="1">
              <a:lnSpc>
                <a:spcPct val="100000"/>
              </a:lnSpc>
            </a:pPr>
            <a:r>
              <a:rPr lang="en-US" sz="1400"/>
              <a:t>private Sale sale;</a:t>
            </a:r>
          </a:p>
          <a:p>
            <a:pPr algn="l" eaLnBrk="1" hangingPunct="1">
              <a:lnSpc>
                <a:spcPct val="100000"/>
              </a:lnSpc>
            </a:pPr>
            <a:r>
              <a:rPr lang="en-US" sz="1400"/>
              <a:t>}</a:t>
            </a:r>
          </a:p>
        </p:txBody>
      </p:sp>
      <p:sp>
        <p:nvSpPr>
          <p:cNvPr id="862215" name="Freeform 7"/>
          <p:cNvSpPr>
            <a:spLocks/>
          </p:cNvSpPr>
          <p:nvPr/>
        </p:nvSpPr>
        <p:spPr bwMode="auto">
          <a:xfrm>
            <a:off x="5181600" y="3605214"/>
            <a:ext cx="1371600" cy="433387"/>
          </a:xfrm>
          <a:custGeom>
            <a:avLst/>
            <a:gdLst/>
            <a:ahLst/>
            <a:cxnLst>
              <a:cxn ang="0">
                <a:pos x="0" y="33"/>
              </a:cxn>
              <a:cxn ang="0">
                <a:pos x="546" y="40"/>
              </a:cxn>
              <a:cxn ang="0">
                <a:pos x="864" y="273"/>
              </a:cxn>
            </a:cxnLst>
            <a:rect l="0" t="0" r="r" b="b"/>
            <a:pathLst>
              <a:path w="864" h="273">
                <a:moveTo>
                  <a:pt x="0" y="33"/>
                </a:moveTo>
                <a:cubicBezTo>
                  <a:pt x="91" y="34"/>
                  <a:pt x="402" y="0"/>
                  <a:pt x="546" y="40"/>
                </a:cubicBezTo>
                <a:cubicBezTo>
                  <a:pt x="690" y="80"/>
                  <a:pt x="798" y="225"/>
                  <a:pt x="864" y="273"/>
                </a:cubicBezTo>
              </a:path>
            </a:pathLst>
          </a:custGeom>
          <a:noFill/>
          <a:ln w="9525" cap="flat" cmpd="sng">
            <a:solidFill>
              <a:srgbClr val="002060"/>
            </a:solidFill>
            <a:prstDash val="solid"/>
            <a:round/>
            <a:headEnd type="none" w="med" len="med"/>
            <a:tailEnd type="oval" w="sm" len="sm"/>
          </a:ln>
          <a:effectLst/>
        </p:spPr>
        <p:txBody>
          <a:bodyPr wrap="none"/>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3029" name="Rectangle 68302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3031" name="Rectangle 68303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33" name="Rectangle 68303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35" name="Rectangle 68303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37" name="Rectangle 68303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3039" name="Freeform: Shape 68303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3041" name="Rectangle 68304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10" name="Rectangle 2"/>
          <p:cNvSpPr>
            <a:spLocks noGrp="1" noChangeArrowheads="1"/>
          </p:cNvSpPr>
          <p:nvPr>
            <p:ph type="title"/>
          </p:nvPr>
        </p:nvSpPr>
        <p:spPr>
          <a:xfrm>
            <a:off x="466722" y="586855"/>
            <a:ext cx="3201366" cy="3387497"/>
          </a:xfrm>
        </p:spPr>
        <p:txBody>
          <a:bodyPr anchor="b">
            <a:normAutofit/>
          </a:bodyPr>
          <a:lstStyle/>
          <a:p>
            <a:pPr algn="r"/>
            <a:r>
              <a:rPr lang="en-US" sz="4000">
                <a:solidFill>
                  <a:srgbClr val="FFFFFF"/>
                </a:solidFill>
              </a:rPr>
              <a:t>Objectives</a:t>
            </a:r>
          </a:p>
        </p:txBody>
      </p:sp>
      <p:sp>
        <p:nvSpPr>
          <p:cNvPr id="683016" name="Rectangle 8"/>
          <p:cNvSpPr>
            <a:spLocks noGrp="1" noChangeArrowheads="1"/>
          </p:cNvSpPr>
          <p:nvPr>
            <p:ph type="body" idx="1"/>
          </p:nvPr>
        </p:nvSpPr>
        <p:spPr>
          <a:xfrm>
            <a:off x="4810259" y="649480"/>
            <a:ext cx="6555347" cy="5546047"/>
          </a:xfrm>
        </p:spPr>
        <p:txBody>
          <a:bodyPr anchor="ctr">
            <a:normAutofit/>
          </a:bodyPr>
          <a:lstStyle/>
          <a:p>
            <a:pPr marL="0" indent="0">
              <a:buNone/>
            </a:pPr>
            <a:endParaRPr lang="en-US" altLang="en-US"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Understand the steps towards creating a class diagram.</a:t>
            </a:r>
          </a:p>
          <a:p>
            <a:pPr marL="457200" lvl="1" indent="0">
              <a:buNone/>
            </a:pP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Learn how class diagrams are translated into code.</a:t>
            </a:r>
            <a:endParaRPr lang="en-US" alt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a:spcAft>
                <a:spcPts val="600"/>
              </a:spcAft>
            </a:pPr>
            <a:fld id="{14085DC6-3DC3-4CB4-A7C9-858312293B48}" type="slidenum">
              <a:rPr lang="de-DE" sz="1100">
                <a:solidFill>
                  <a:schemeClr val="tx1">
                    <a:lumMod val="50000"/>
                    <a:lumOff val="50000"/>
                  </a:schemeClr>
                </a:solidFill>
              </a:rPr>
              <a:pPr>
                <a:spcAft>
                  <a:spcPts val="600"/>
                </a:spcAft>
              </a:pPr>
              <a:t>2</a:t>
            </a:fld>
            <a:endParaRPr lang="de-DE" sz="1100">
              <a:solidFill>
                <a:schemeClr val="tx1">
                  <a:lumMod val="50000"/>
                  <a:lumOff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442EBB9F-D52B-49C3-ADE1-90216AF71A14}" type="slidenum">
              <a:rPr lang="de-DE"/>
              <a:pPr/>
              <a:t>20</a:t>
            </a:fld>
            <a:endParaRPr lang="de-DE"/>
          </a:p>
        </p:txBody>
      </p:sp>
      <p:sp>
        <p:nvSpPr>
          <p:cNvPr id="863234" name="AutoShape 2"/>
          <p:cNvSpPr>
            <a:spLocks noChangeArrowheads="1"/>
          </p:cNvSpPr>
          <p:nvPr/>
        </p:nvSpPr>
        <p:spPr bwMode="auto">
          <a:xfrm flipV="1">
            <a:off x="4876800" y="5333999"/>
            <a:ext cx="6176682" cy="1465263"/>
          </a:xfrm>
          <a:prstGeom prst="foldedCorner">
            <a:avLst>
              <a:gd name="adj" fmla="val 8602"/>
            </a:avLst>
          </a:prstGeom>
          <a:solidFill>
            <a:schemeClr val="bg1"/>
          </a:solidFill>
          <a:ln w="9525">
            <a:solidFill>
              <a:schemeClr val="tx1"/>
            </a:solidFill>
            <a:round/>
            <a:headEnd/>
            <a:tailEnd type="none" w="sm" len="sm"/>
          </a:ln>
          <a:effectLst/>
        </p:spPr>
        <p:txBody>
          <a:bodyPr rot="10800000" wrap="none" anchor="ctr"/>
          <a:lstStyle/>
          <a:p>
            <a:pPr eaLnBrk="1" hangingPunct="1">
              <a:lnSpc>
                <a:spcPct val="100000"/>
              </a:lnSpc>
            </a:pPr>
            <a:endParaRPr lang="en-US" sz="2400">
              <a:latin typeface="Tahoma" charset="0"/>
            </a:endParaRPr>
          </a:p>
        </p:txBody>
      </p:sp>
      <p:sp>
        <p:nvSpPr>
          <p:cNvPr id="863235" name="AutoShape 3"/>
          <p:cNvSpPr>
            <a:spLocks noChangeArrowheads="1"/>
          </p:cNvSpPr>
          <p:nvPr/>
        </p:nvSpPr>
        <p:spPr bwMode="auto">
          <a:xfrm flipV="1">
            <a:off x="1905000" y="4038600"/>
            <a:ext cx="2590800" cy="1600200"/>
          </a:xfrm>
          <a:prstGeom prst="foldedCorner">
            <a:avLst>
              <a:gd name="adj" fmla="val 12500"/>
            </a:avLst>
          </a:prstGeom>
          <a:solidFill>
            <a:schemeClr val="bg1"/>
          </a:solidFill>
          <a:ln w="9525">
            <a:solidFill>
              <a:schemeClr val="tx1"/>
            </a:solidFill>
            <a:round/>
            <a:headEnd/>
            <a:tailEnd type="none" w="sm" len="sm"/>
          </a:ln>
          <a:effectLst/>
        </p:spPr>
        <p:txBody>
          <a:bodyPr rot="10800000" wrap="none" anchor="ctr"/>
          <a:lstStyle/>
          <a:p>
            <a:pPr eaLnBrk="1" hangingPunct="1">
              <a:lnSpc>
                <a:spcPct val="100000"/>
              </a:lnSpc>
            </a:pPr>
            <a:endParaRPr lang="en-US" sz="2400">
              <a:latin typeface="Tahoma" charset="0"/>
            </a:endParaRPr>
          </a:p>
        </p:txBody>
      </p:sp>
      <p:sp>
        <p:nvSpPr>
          <p:cNvPr id="863236" name="Rectangle 4"/>
          <p:cNvSpPr>
            <a:spLocks noGrp="1" noChangeArrowheads="1"/>
          </p:cNvSpPr>
          <p:nvPr>
            <p:ph type="title"/>
          </p:nvPr>
        </p:nvSpPr>
        <p:spPr/>
        <p:txBody>
          <a:bodyPr/>
          <a:lstStyle/>
          <a:p>
            <a:r>
              <a:rPr lang="en-US"/>
              <a:t>Implementing Multiobjects</a:t>
            </a:r>
          </a:p>
        </p:txBody>
      </p:sp>
      <p:sp>
        <p:nvSpPr>
          <p:cNvPr id="863237" name="Rectangle 5"/>
          <p:cNvSpPr>
            <a:spLocks noGrp="1" noChangeArrowheads="1"/>
          </p:cNvSpPr>
          <p:nvPr>
            <p:ph type="body" idx="1"/>
          </p:nvPr>
        </p:nvSpPr>
        <p:spPr/>
        <p:txBody>
          <a:bodyPr/>
          <a:lstStyle/>
          <a:p>
            <a:pPr marL="342900" indent="-342900"/>
            <a:r>
              <a:rPr lang="en-US" dirty="0"/>
              <a:t>The presence of container/ collection classes is implied in the UML by the stack symbol in communication diagrams and multiplicity values in class diagrams.</a:t>
            </a:r>
          </a:p>
          <a:p>
            <a:pPr marL="342900" indent="-342900">
              <a:buNone/>
            </a:pPr>
            <a:endParaRPr lang="en-US" dirty="0"/>
          </a:p>
        </p:txBody>
      </p:sp>
      <p:pic>
        <p:nvPicPr>
          <p:cNvPr id="863238" name="Picture 6"/>
          <p:cNvPicPr>
            <a:picLocks noChangeAspect="1" noChangeArrowheads="1"/>
          </p:cNvPicPr>
          <p:nvPr/>
        </p:nvPicPr>
        <p:blipFill>
          <a:blip r:embed="rId3"/>
          <a:srcRect/>
          <a:stretch>
            <a:fillRect/>
          </a:stretch>
        </p:blipFill>
        <p:spPr bwMode="auto">
          <a:xfrm>
            <a:off x="2209800" y="3352800"/>
            <a:ext cx="6781800" cy="1519238"/>
          </a:xfrm>
          <a:prstGeom prst="rect">
            <a:avLst/>
          </a:prstGeom>
          <a:noFill/>
          <a:ln w="9525">
            <a:noFill/>
            <a:miter lim="800000"/>
            <a:headEnd/>
            <a:tailEnd type="none" w="sm" len="sm"/>
          </a:ln>
          <a:effectLst/>
        </p:spPr>
      </p:pic>
      <p:sp>
        <p:nvSpPr>
          <p:cNvPr id="863239" name="Rectangle 7"/>
          <p:cNvSpPr>
            <a:spLocks noChangeArrowheads="1"/>
          </p:cNvSpPr>
          <p:nvPr/>
        </p:nvSpPr>
        <p:spPr bwMode="auto">
          <a:xfrm>
            <a:off x="5029200" y="5321934"/>
            <a:ext cx="5715000" cy="1477328"/>
          </a:xfrm>
          <a:prstGeom prst="rect">
            <a:avLst/>
          </a:prstGeom>
          <a:noFill/>
          <a:ln w="9525">
            <a:noFill/>
            <a:miter lim="800000"/>
            <a:headEnd/>
            <a:tailEnd type="none" w="sm" len="sm"/>
          </a:ln>
          <a:effectLst/>
        </p:spPr>
        <p:txBody>
          <a:bodyPr wrap="square">
            <a:spAutoFit/>
          </a:bodyPr>
          <a:lstStyle/>
          <a:p>
            <a:pPr algn="l" eaLnBrk="1" hangingPunct="1">
              <a:lnSpc>
                <a:spcPct val="100000"/>
              </a:lnSpc>
            </a:pPr>
            <a:r>
              <a:rPr lang="en-US" dirty="0"/>
              <a:t>public void </a:t>
            </a:r>
            <a:r>
              <a:rPr lang="en-US" dirty="0" err="1"/>
              <a:t>makeLineItem</a:t>
            </a:r>
            <a:r>
              <a:rPr lang="en-US" dirty="0"/>
              <a:t>(</a:t>
            </a:r>
            <a:r>
              <a:rPr lang="en-US" dirty="0" err="1"/>
              <a:t>ProductSpecification</a:t>
            </a:r>
            <a:r>
              <a:rPr lang="en-US" dirty="0"/>
              <a:t> spec, int qty)</a:t>
            </a:r>
          </a:p>
          <a:p>
            <a:pPr algn="l" eaLnBrk="1" hangingPunct="1">
              <a:lnSpc>
                <a:spcPct val="100000"/>
              </a:lnSpc>
            </a:pPr>
            <a:r>
              <a:rPr lang="en-US" dirty="0"/>
              <a:t>{</a:t>
            </a:r>
          </a:p>
          <a:p>
            <a:pPr algn="l" eaLnBrk="1" hangingPunct="1">
              <a:lnSpc>
                <a:spcPct val="100000"/>
              </a:lnSpc>
            </a:pPr>
            <a:r>
              <a:rPr lang="en-US" dirty="0"/>
              <a:t>    </a:t>
            </a:r>
            <a:r>
              <a:rPr lang="en-US" dirty="0" err="1"/>
              <a:t>lineItems.addElement</a:t>
            </a:r>
            <a:r>
              <a:rPr lang="en-US" dirty="0"/>
              <a:t>( new </a:t>
            </a:r>
            <a:r>
              <a:rPr lang="en-US" dirty="0" err="1"/>
              <a:t>SalesLineItem</a:t>
            </a:r>
            <a:r>
              <a:rPr lang="en-US" dirty="0"/>
              <a:t>(spec, qty) );</a:t>
            </a:r>
          </a:p>
          <a:p>
            <a:pPr algn="l" eaLnBrk="1" hangingPunct="1">
              <a:lnSpc>
                <a:spcPct val="100000"/>
              </a:lnSpc>
            </a:pPr>
            <a:r>
              <a:rPr lang="en-US" dirty="0"/>
              <a:t>}</a:t>
            </a:r>
          </a:p>
        </p:txBody>
      </p:sp>
      <p:sp>
        <p:nvSpPr>
          <p:cNvPr id="863240" name="Rectangle 8"/>
          <p:cNvSpPr>
            <a:spLocks noChangeArrowheads="1"/>
          </p:cNvSpPr>
          <p:nvPr/>
        </p:nvSpPr>
        <p:spPr bwMode="auto">
          <a:xfrm>
            <a:off x="1981200" y="4114801"/>
            <a:ext cx="2514600" cy="1465263"/>
          </a:xfrm>
          <a:prstGeom prst="rect">
            <a:avLst/>
          </a:prstGeom>
          <a:noFill/>
          <a:ln w="9525">
            <a:noFill/>
            <a:miter lim="800000"/>
            <a:headEnd/>
            <a:tailEnd type="none" w="sm" len="sm"/>
          </a:ln>
          <a:effectLst/>
        </p:spPr>
        <p:txBody>
          <a:bodyPr>
            <a:spAutoFit/>
          </a:bodyPr>
          <a:lstStyle/>
          <a:p>
            <a:pPr defTabSz="166688"/>
            <a:r>
              <a:rPr lang="en-US"/>
              <a:t>public class Sale</a:t>
            </a:r>
          </a:p>
          <a:p>
            <a:pPr defTabSz="166688"/>
            <a:r>
              <a:rPr lang="en-US"/>
              <a:t>{</a:t>
            </a:r>
          </a:p>
          <a:p>
            <a:pPr defTabSz="166688"/>
            <a:r>
              <a:rPr lang="en-US"/>
              <a:t>	...</a:t>
            </a:r>
          </a:p>
          <a:p>
            <a:pPr defTabSz="166688"/>
            <a:r>
              <a:rPr lang="en-US"/>
              <a:t>private Vector lineItems;</a:t>
            </a:r>
          </a:p>
          <a:p>
            <a:pPr defTabSz="166688"/>
            <a:r>
              <a:rPr lang="en-US"/>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7"/>
            <a:ext cx="10881360" cy="4600067"/>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9, 11, 12, 14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lgn="just"/>
            <a:endParaRPr lang="en-US" sz="3100" dirty="0"/>
          </a:p>
          <a:p>
            <a:pPr lvl="2" algn="just"/>
            <a:r>
              <a:rPr lang="en-US" sz="3100" dirty="0"/>
              <a:t>Assignment 2 is open. Deadline 4/3. </a:t>
            </a:r>
            <a:r>
              <a:rPr lang="en-US" sz="3100" u="sng" dirty="0"/>
              <a:t>This is an individual Submission.</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3553169"/>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90FD73D1-447F-2389-971D-2D689D69A9AC}"/>
              </a:ext>
            </a:extLst>
          </p:cNvPr>
          <p:cNvPicPr>
            <a:picLocks noChangeAspect="1"/>
          </p:cNvPicPr>
          <p:nvPr/>
        </p:nvPicPr>
        <p:blipFill rotWithShape="1">
          <a:blip r:embed="rId2"/>
          <a:srcRect b="6250"/>
          <a:stretch/>
        </p:blipFill>
        <p:spPr>
          <a:xfrm>
            <a:off x="3" y="10"/>
            <a:ext cx="12191997"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67365D34-0718-7406-D03A-0E561285FA41}"/>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1077091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6616" name="Rectangle 8366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618" name="Freeform: Shape 8366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610" name="Rectangle 2"/>
          <p:cNvSpPr>
            <a:spLocks noGrp="1" noChangeArrowheads="1"/>
          </p:cNvSpPr>
          <p:nvPr>
            <p:ph type="title"/>
          </p:nvPr>
        </p:nvSpPr>
        <p:spPr>
          <a:xfrm>
            <a:off x="686834" y="1153572"/>
            <a:ext cx="3200400" cy="4461163"/>
          </a:xfrm>
        </p:spPr>
        <p:txBody>
          <a:bodyPr>
            <a:normAutofit/>
          </a:bodyPr>
          <a:lstStyle/>
          <a:p>
            <a:r>
              <a:rPr lang="en-US">
                <a:solidFill>
                  <a:srgbClr val="FFFFFF"/>
                </a:solidFill>
              </a:rPr>
              <a:t>Class Diagrams</a:t>
            </a:r>
          </a:p>
        </p:txBody>
      </p:sp>
      <p:sp>
        <p:nvSpPr>
          <p:cNvPr id="836620" name="Arc 8366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6611" name="Rectangle 3"/>
          <p:cNvSpPr>
            <a:spLocks noGrp="1" noChangeArrowheads="1"/>
          </p:cNvSpPr>
          <p:nvPr>
            <p:ph type="body" idx="1"/>
          </p:nvPr>
        </p:nvSpPr>
        <p:spPr>
          <a:xfrm>
            <a:off x="4447308" y="591344"/>
            <a:ext cx="6906491" cy="5585619"/>
          </a:xfrm>
        </p:spPr>
        <p:txBody>
          <a:bodyPr anchor="ctr">
            <a:normAutofit/>
          </a:bodyPr>
          <a:lstStyle/>
          <a:p>
            <a:pPr marL="342900" indent="-342900"/>
            <a:r>
              <a:rPr lang="en-US" dirty="0"/>
              <a:t>Usually created in parallel to interaction diagrams following domain modeling.</a:t>
            </a:r>
          </a:p>
          <a:p>
            <a:pPr marL="0" indent="0">
              <a:buNone/>
            </a:pPr>
            <a:endParaRPr lang="en-US" dirty="0"/>
          </a:p>
          <a:p>
            <a:pPr marL="342900" indent="-342900"/>
            <a:r>
              <a:rPr lang="en-US" dirty="0"/>
              <a:t>Indicate:</a:t>
            </a:r>
          </a:p>
          <a:p>
            <a:pPr marL="742950" lvl="1" indent="-285750"/>
            <a:r>
              <a:rPr lang="en-US" dirty="0"/>
              <a:t>Classes, associations and attributes</a:t>
            </a:r>
          </a:p>
          <a:p>
            <a:pPr marL="742950" lvl="1" indent="-285750"/>
            <a:r>
              <a:rPr lang="en-US" dirty="0"/>
              <a:t>Interfaces</a:t>
            </a:r>
          </a:p>
          <a:p>
            <a:pPr marL="742950" lvl="1" indent="-285750"/>
            <a:r>
              <a:rPr lang="en-US" dirty="0"/>
              <a:t>Methods</a:t>
            </a:r>
          </a:p>
          <a:p>
            <a:pPr marL="742950" lvl="1" indent="-285750"/>
            <a:r>
              <a:rPr lang="en-US" dirty="0"/>
              <a:t>Attribute type</a:t>
            </a:r>
          </a:p>
          <a:p>
            <a:pPr marL="742950" lvl="1" indent="-285750"/>
            <a:r>
              <a:rPr lang="en-US" dirty="0"/>
              <a:t>Navigability</a:t>
            </a:r>
          </a:p>
          <a:p>
            <a:pPr marL="342900" indent="-342900"/>
            <a:endParaRPr lang="en-US" dirty="0"/>
          </a:p>
        </p:txBody>
      </p:sp>
      <p:sp>
        <p:nvSpPr>
          <p:cNvPr id="4" name="Slide Number Placeholder 3"/>
          <p:cNvSpPr>
            <a:spLocks noGrp="1"/>
          </p:cNvSpPr>
          <p:nvPr>
            <p:ph type="sldNum" sz="quarter" idx="10"/>
          </p:nvPr>
        </p:nvSpPr>
        <p:spPr>
          <a:xfrm>
            <a:off x="9541564" y="6356350"/>
            <a:ext cx="1812235" cy="365125"/>
          </a:xfrm>
        </p:spPr>
        <p:txBody>
          <a:bodyPr>
            <a:normAutofit/>
          </a:bodyPr>
          <a:lstStyle/>
          <a:p>
            <a:pPr>
              <a:spcAft>
                <a:spcPts val="600"/>
              </a:spcAft>
            </a:pPr>
            <a:fld id="{BEDF85DD-CA5D-439A-B248-84FB1991B497}" type="slidenum">
              <a:rPr lang="de-DE"/>
              <a:pPr>
                <a:spcAft>
                  <a:spcPts val="600"/>
                </a:spcAft>
              </a:pPr>
              <a:t>3</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DDEEAC8C-CF53-4A97-A7FC-CDEA14E91EE2}" type="slidenum">
              <a:rPr lang="de-DE"/>
              <a:pPr/>
              <a:t>4</a:t>
            </a:fld>
            <a:endParaRPr lang="de-DE"/>
          </a:p>
        </p:txBody>
      </p:sp>
      <p:sp>
        <p:nvSpPr>
          <p:cNvPr id="845826" name="Rectangle 2"/>
          <p:cNvSpPr>
            <a:spLocks noGrp="1" noChangeArrowheads="1"/>
          </p:cNvSpPr>
          <p:nvPr>
            <p:ph type="title"/>
          </p:nvPr>
        </p:nvSpPr>
        <p:spPr/>
        <p:txBody>
          <a:bodyPr/>
          <a:lstStyle/>
          <a:p>
            <a:r>
              <a:rPr lang="en-US"/>
              <a:t>Concepts and Classes</a:t>
            </a:r>
          </a:p>
        </p:txBody>
      </p:sp>
      <p:sp>
        <p:nvSpPr>
          <p:cNvPr id="845827" name="Rectangle 3"/>
          <p:cNvSpPr>
            <a:spLocks noGrp="1" noChangeArrowheads="1"/>
          </p:cNvSpPr>
          <p:nvPr>
            <p:ph type="body" idx="1"/>
          </p:nvPr>
        </p:nvSpPr>
        <p:spPr>
          <a:xfrm>
            <a:off x="666044" y="1523999"/>
            <a:ext cx="10687756" cy="5197476"/>
          </a:xfrm>
        </p:spPr>
        <p:txBody>
          <a:bodyPr>
            <a:normAutofit fontScale="77500" lnSpcReduction="20000"/>
          </a:bodyPr>
          <a:lstStyle/>
          <a:p>
            <a:pPr marL="342900" indent="-342900"/>
            <a:r>
              <a:rPr lang="en-US" dirty="0"/>
              <a:t>During analysis, domain models are created containing domain classes – abstractions of real-world concepts. Domain model is created by Requirements Engineer.</a:t>
            </a:r>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r>
              <a:rPr lang="en-US" dirty="0"/>
              <a:t>In design, the concepts are transformed into software classes which define software entities. Class diagram is created by the designer.</a:t>
            </a:r>
          </a:p>
          <a:p>
            <a:pPr marL="342900" indent="-342900"/>
            <a:r>
              <a:rPr lang="en-US" dirty="0"/>
              <a:t>The final class diagram may or may not resemble the domain model.</a:t>
            </a:r>
          </a:p>
        </p:txBody>
      </p:sp>
      <p:grpSp>
        <p:nvGrpSpPr>
          <p:cNvPr id="8" name="Group 7"/>
          <p:cNvGrpSpPr/>
          <p:nvPr/>
        </p:nvGrpSpPr>
        <p:grpSpPr>
          <a:xfrm>
            <a:off x="3429000" y="2447926"/>
            <a:ext cx="6096000" cy="2817813"/>
            <a:chOff x="1905000" y="2447925"/>
            <a:chExt cx="6096000" cy="2817813"/>
          </a:xfrm>
        </p:grpSpPr>
        <p:pic>
          <p:nvPicPr>
            <p:cNvPr id="845828" name="Picture 4"/>
            <p:cNvPicPr>
              <a:picLocks noChangeAspect="1" noChangeArrowheads="1"/>
            </p:cNvPicPr>
            <p:nvPr/>
          </p:nvPicPr>
          <p:blipFill>
            <a:blip r:embed="rId3"/>
            <a:srcRect/>
            <a:stretch>
              <a:fillRect/>
            </a:stretch>
          </p:blipFill>
          <p:spPr bwMode="auto">
            <a:xfrm>
              <a:off x="3505200" y="2447925"/>
              <a:ext cx="4495800" cy="2817813"/>
            </a:xfrm>
            <a:prstGeom prst="rect">
              <a:avLst/>
            </a:prstGeom>
            <a:noFill/>
            <a:ln w="9525">
              <a:noFill/>
              <a:miter lim="800000"/>
              <a:headEnd/>
              <a:tailEnd/>
            </a:ln>
            <a:effectLst/>
          </p:spPr>
        </p:pic>
        <p:sp>
          <p:nvSpPr>
            <p:cNvPr id="845829" name="Text Box 5"/>
            <p:cNvSpPr txBox="1">
              <a:spLocks noChangeArrowheads="1"/>
            </p:cNvSpPr>
            <p:nvPr/>
          </p:nvSpPr>
          <p:spPr bwMode="auto">
            <a:xfrm>
              <a:off x="1905000" y="3048000"/>
              <a:ext cx="1651414" cy="369332"/>
            </a:xfrm>
            <a:prstGeom prst="rect">
              <a:avLst/>
            </a:prstGeom>
            <a:noFill/>
            <a:ln w="9525">
              <a:noFill/>
              <a:miter lim="800000"/>
              <a:headEnd/>
              <a:tailEnd/>
            </a:ln>
            <a:effectLst/>
          </p:spPr>
          <p:txBody>
            <a:bodyPr wrap="none">
              <a:spAutoFit/>
            </a:bodyPr>
            <a:lstStyle/>
            <a:p>
              <a:pPr eaLnBrk="1" hangingPunct="1">
                <a:lnSpc>
                  <a:spcPct val="100000"/>
                </a:lnSpc>
              </a:pPr>
              <a:r>
                <a:rPr lang="en-US" dirty="0">
                  <a:solidFill>
                    <a:srgbClr val="080808"/>
                  </a:solidFill>
                  <a:latin typeface="Comic Sans MS" pitchFamily="66" charset="0"/>
                </a:rPr>
                <a:t>Domain model</a:t>
              </a:r>
            </a:p>
          </p:txBody>
        </p:sp>
        <p:sp>
          <p:nvSpPr>
            <p:cNvPr id="845830" name="Text Box 6"/>
            <p:cNvSpPr txBox="1">
              <a:spLocks noChangeArrowheads="1"/>
            </p:cNvSpPr>
            <p:nvPr/>
          </p:nvSpPr>
          <p:spPr bwMode="auto">
            <a:xfrm>
              <a:off x="2057400" y="3886200"/>
              <a:ext cx="1489510" cy="646331"/>
            </a:xfrm>
            <a:prstGeom prst="rect">
              <a:avLst/>
            </a:prstGeom>
            <a:noFill/>
            <a:ln w="9525">
              <a:noFill/>
              <a:miter lim="800000"/>
              <a:headEnd/>
              <a:tailEnd/>
            </a:ln>
            <a:effectLst/>
          </p:spPr>
          <p:txBody>
            <a:bodyPr wrap="none">
              <a:spAutoFit/>
            </a:bodyPr>
            <a:lstStyle/>
            <a:p>
              <a:pPr eaLnBrk="1" hangingPunct="1">
                <a:lnSpc>
                  <a:spcPct val="100000"/>
                </a:lnSpc>
              </a:pPr>
              <a:r>
                <a:rPr lang="en-US" dirty="0">
                  <a:solidFill>
                    <a:srgbClr val="080808"/>
                  </a:solidFill>
                  <a:latin typeface="Comic Sans MS" pitchFamily="66" charset="0"/>
                </a:rPr>
                <a:t>Design</a:t>
              </a:r>
              <a:r>
                <a:rPr lang="en-US" dirty="0">
                  <a:solidFill>
                    <a:schemeClr val="bg2"/>
                  </a:solidFill>
                  <a:latin typeface="Comic Sans MS" pitchFamily="66" charset="0"/>
                </a:rPr>
                <a:t> </a:t>
              </a:r>
              <a:r>
                <a:rPr lang="en-US" dirty="0">
                  <a:solidFill>
                    <a:srgbClr val="080808"/>
                  </a:solidFill>
                  <a:latin typeface="Comic Sans MS" pitchFamily="66" charset="0"/>
                </a:rPr>
                <a:t>class</a:t>
              </a:r>
            </a:p>
            <a:p>
              <a:pPr eaLnBrk="1" hangingPunct="1">
                <a:lnSpc>
                  <a:spcPct val="100000"/>
                </a:lnSpc>
              </a:pPr>
              <a:r>
                <a:rPr lang="en-US" dirty="0">
                  <a:solidFill>
                    <a:srgbClr val="080808"/>
                  </a:solidFill>
                  <a:latin typeface="Comic Sans MS" pitchFamily="66" charset="0"/>
                </a:rPr>
                <a:t>diagram</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C4816C5-AB4D-4E9E-9A8C-08C156D24402}" type="slidenum">
              <a:rPr lang="de-DE"/>
              <a:pPr/>
              <a:t>5</a:t>
            </a:fld>
            <a:endParaRPr lang="de-DE"/>
          </a:p>
        </p:txBody>
      </p:sp>
      <p:sp>
        <p:nvSpPr>
          <p:cNvPr id="837634" name="Rectangle 2"/>
          <p:cNvSpPr>
            <a:spLocks noGrp="1" noChangeArrowheads="1"/>
          </p:cNvSpPr>
          <p:nvPr>
            <p:ph type="title"/>
          </p:nvPr>
        </p:nvSpPr>
        <p:spPr/>
        <p:txBody>
          <a:bodyPr/>
          <a:lstStyle/>
          <a:p>
            <a:r>
              <a:rPr lang="en-US"/>
              <a:t>How to Make a Class Diagram</a:t>
            </a:r>
          </a:p>
        </p:txBody>
      </p:sp>
      <p:sp>
        <p:nvSpPr>
          <p:cNvPr id="837635" name="Rectangle 3"/>
          <p:cNvSpPr>
            <a:spLocks noGrp="1" noChangeArrowheads="1"/>
          </p:cNvSpPr>
          <p:nvPr>
            <p:ph type="body" idx="1"/>
          </p:nvPr>
        </p:nvSpPr>
        <p:spPr/>
        <p:txBody>
          <a:bodyPr/>
          <a:lstStyle/>
          <a:p>
            <a:pPr marL="0" indent="0">
              <a:buNone/>
            </a:pPr>
            <a:r>
              <a:rPr lang="en-US" sz="2400" u="sng" dirty="0"/>
              <a:t>1. Identify all the classes</a:t>
            </a:r>
            <a:r>
              <a:rPr lang="en-US" sz="2400" dirty="0"/>
              <a:t> participating in the software solution by analyzing the interaction diagrams. </a:t>
            </a:r>
            <a:r>
              <a:rPr lang="en-US" sz="2400" b="1" dirty="0"/>
              <a:t>The interaction diagrams is your starting point.</a:t>
            </a:r>
          </a:p>
          <a:p>
            <a:pPr marL="723900" lvl="1" indent="-342900"/>
            <a:r>
              <a:rPr lang="en-US" sz="2200" dirty="0"/>
              <a:t>Draw them in a class diagram</a:t>
            </a:r>
          </a:p>
          <a:p>
            <a:pPr marL="0" indent="0">
              <a:buNone/>
            </a:pPr>
            <a:r>
              <a:rPr lang="en-US" sz="2400" u="sng" dirty="0"/>
              <a:t>2. Duplicate the attributes</a:t>
            </a:r>
            <a:r>
              <a:rPr lang="en-US" sz="2400" dirty="0"/>
              <a:t> from the associated concepts in the domain model.</a:t>
            </a:r>
          </a:p>
          <a:p>
            <a:pPr marL="0" indent="0">
              <a:buNone/>
            </a:pPr>
            <a:r>
              <a:rPr lang="en-US" sz="2400" u="sng" dirty="0"/>
              <a:t>3. Add method</a:t>
            </a:r>
            <a:r>
              <a:rPr lang="en-US" sz="2400" dirty="0"/>
              <a:t> names by analyzing interaction diagrams</a:t>
            </a:r>
          </a:p>
          <a:p>
            <a:pPr marL="0" indent="0">
              <a:buNone/>
            </a:pPr>
            <a:r>
              <a:rPr lang="en-US" sz="2400" u="sng" dirty="0"/>
              <a:t>4. Add type</a:t>
            </a:r>
            <a:r>
              <a:rPr lang="en-US" sz="2400" dirty="0"/>
              <a:t> information to attributes and methods</a:t>
            </a:r>
          </a:p>
          <a:p>
            <a:pPr marL="0" indent="0">
              <a:buNone/>
            </a:pPr>
            <a:r>
              <a:rPr lang="en-US" sz="2400" u="sng" dirty="0"/>
              <a:t>5. Add associations</a:t>
            </a:r>
            <a:r>
              <a:rPr lang="en-US" sz="2400" dirty="0"/>
              <a:t> necessary to support required attribute visibility</a:t>
            </a:r>
          </a:p>
          <a:p>
            <a:pPr marL="0" indent="0">
              <a:buNone/>
            </a:pPr>
            <a:r>
              <a:rPr lang="en-US" sz="2400" u="sng" dirty="0"/>
              <a:t>6. Add navigability</a:t>
            </a:r>
            <a:r>
              <a:rPr lang="en-US" sz="2400" dirty="0"/>
              <a:t> to associations to indicate direction of visibility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248A0252-F53C-4296-8331-57BEF02527B8}" type="slidenum">
              <a:rPr lang="de-DE"/>
              <a:pPr/>
              <a:t>6</a:t>
            </a:fld>
            <a:endParaRPr lang="de-DE"/>
          </a:p>
        </p:txBody>
      </p:sp>
      <p:sp>
        <p:nvSpPr>
          <p:cNvPr id="846850" name="Rectangle 2"/>
          <p:cNvSpPr>
            <a:spLocks noGrp="1" noChangeArrowheads="1"/>
          </p:cNvSpPr>
          <p:nvPr>
            <p:ph type="title"/>
          </p:nvPr>
        </p:nvSpPr>
        <p:spPr/>
        <p:txBody>
          <a:bodyPr>
            <a:normAutofit/>
          </a:bodyPr>
          <a:lstStyle/>
          <a:p>
            <a:r>
              <a:rPr lang="en-US" sz="3800" b="1" u="sng" dirty="0">
                <a:solidFill>
                  <a:schemeClr val="accent2"/>
                </a:solidFill>
              </a:rPr>
              <a:t>Steps 1 and 2</a:t>
            </a:r>
            <a:r>
              <a:rPr lang="en-US" sz="3800" b="1" dirty="0"/>
              <a:t>: Identify all the Classes and Attributes</a:t>
            </a:r>
          </a:p>
        </p:txBody>
      </p:sp>
      <p:sp>
        <p:nvSpPr>
          <p:cNvPr id="846851" name="Rectangle 3"/>
          <p:cNvSpPr>
            <a:spLocks noGrp="1" noChangeArrowheads="1"/>
          </p:cNvSpPr>
          <p:nvPr>
            <p:ph type="body" idx="1"/>
          </p:nvPr>
        </p:nvSpPr>
        <p:spPr/>
        <p:txBody>
          <a:bodyPr/>
          <a:lstStyle/>
          <a:p>
            <a:pPr marL="342900" indent="-342900"/>
            <a:r>
              <a:rPr lang="en-US"/>
              <a:t>Scan interaction diagrams and list classes that participate in the software solution.</a:t>
            </a:r>
          </a:p>
          <a:p>
            <a:pPr marL="342900" indent="-342900"/>
            <a:r>
              <a:rPr lang="en-US"/>
              <a:t>Then add attributes previously noted on domain model.</a:t>
            </a:r>
          </a:p>
        </p:txBody>
      </p:sp>
      <p:pic>
        <p:nvPicPr>
          <p:cNvPr id="846852" name="Picture 4"/>
          <p:cNvPicPr>
            <a:picLocks noChangeAspect="1" noChangeArrowheads="1"/>
          </p:cNvPicPr>
          <p:nvPr/>
        </p:nvPicPr>
        <p:blipFill>
          <a:blip r:embed="rId2"/>
          <a:srcRect/>
          <a:stretch>
            <a:fillRect/>
          </a:stretch>
        </p:blipFill>
        <p:spPr bwMode="auto">
          <a:xfrm>
            <a:off x="2590800" y="3200401"/>
            <a:ext cx="7467600" cy="3065463"/>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92E06B8F-6F8C-4897-AC9F-F45747CDC70A}" type="slidenum">
              <a:rPr lang="de-DE"/>
              <a:pPr/>
              <a:t>7</a:t>
            </a:fld>
            <a:endParaRPr lang="de-DE"/>
          </a:p>
        </p:txBody>
      </p:sp>
      <p:sp>
        <p:nvSpPr>
          <p:cNvPr id="847874" name="Rectangle 2"/>
          <p:cNvSpPr>
            <a:spLocks noGrp="1" noChangeArrowheads="1"/>
          </p:cNvSpPr>
          <p:nvPr>
            <p:ph type="title"/>
          </p:nvPr>
        </p:nvSpPr>
        <p:spPr/>
        <p:txBody>
          <a:bodyPr/>
          <a:lstStyle/>
          <a:p>
            <a:r>
              <a:rPr lang="en-US" b="1" u="sng" dirty="0">
                <a:solidFill>
                  <a:schemeClr val="accent2"/>
                </a:solidFill>
              </a:rPr>
              <a:t>Step 3: </a:t>
            </a:r>
            <a:r>
              <a:rPr lang="en-US" dirty="0"/>
              <a:t>Add Method Names …</a:t>
            </a:r>
          </a:p>
        </p:txBody>
      </p:sp>
      <p:sp>
        <p:nvSpPr>
          <p:cNvPr id="847875" name="Rectangle 3"/>
          <p:cNvSpPr>
            <a:spLocks noGrp="1" noChangeArrowheads="1"/>
          </p:cNvSpPr>
          <p:nvPr>
            <p:ph type="body" idx="1"/>
          </p:nvPr>
        </p:nvSpPr>
        <p:spPr>
          <a:xfrm>
            <a:off x="496711" y="1600200"/>
            <a:ext cx="11130845" cy="4800600"/>
          </a:xfrm>
        </p:spPr>
        <p:txBody>
          <a:bodyPr>
            <a:normAutofit lnSpcReduction="10000"/>
          </a:bodyPr>
          <a:lstStyle/>
          <a:p>
            <a:pPr marL="342900" indent="-342900"/>
            <a:r>
              <a:rPr lang="en-US" dirty="0"/>
              <a:t>Messages sent to objects on interaction diagrams indicate that receiver must define a method for the call.</a:t>
            </a:r>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marL="342900" indent="-342900"/>
            <a:endParaRPr lang="en-US" dirty="0"/>
          </a:p>
          <a:p>
            <a:pPr lvl="2">
              <a:spcBef>
                <a:spcPct val="90000"/>
              </a:spcBef>
            </a:pPr>
            <a:r>
              <a:rPr lang="en-US" dirty="0"/>
              <a:t>Note: Only indicate interesting methods (</a:t>
            </a:r>
            <a:r>
              <a:rPr lang="en-US" b="1" u="sng" dirty="0"/>
              <a:t>not create or </a:t>
            </a:r>
            <a:r>
              <a:rPr lang="en-US" b="1" u="sng" dirty="0" err="1"/>
              <a:t>accessors</a:t>
            </a:r>
            <a:r>
              <a:rPr lang="en-US" b="1" u="sng" dirty="0"/>
              <a:t>/</a:t>
            </a:r>
            <a:r>
              <a:rPr lang="en-US" b="1" u="sng" dirty="0" err="1"/>
              <a:t>mutators</a:t>
            </a:r>
            <a:r>
              <a:rPr lang="en-US" dirty="0"/>
              <a:t>)</a:t>
            </a:r>
          </a:p>
        </p:txBody>
      </p:sp>
      <p:pic>
        <p:nvPicPr>
          <p:cNvPr id="847876" name="Picture 4"/>
          <p:cNvPicPr>
            <a:picLocks noChangeAspect="1" noChangeArrowheads="1"/>
          </p:cNvPicPr>
          <p:nvPr/>
        </p:nvPicPr>
        <p:blipFill>
          <a:blip r:embed="rId3"/>
          <a:srcRect/>
          <a:stretch>
            <a:fillRect/>
          </a:stretch>
        </p:blipFill>
        <p:spPr bwMode="auto">
          <a:xfrm>
            <a:off x="3505201" y="2590800"/>
            <a:ext cx="5603875" cy="252888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8905" name="Rectangle 84890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898" name="Rectangle 2"/>
          <p:cNvSpPr>
            <a:spLocks noGrp="1" noChangeArrowheads="1"/>
          </p:cNvSpPr>
          <p:nvPr>
            <p:ph type="title"/>
          </p:nvPr>
        </p:nvSpPr>
        <p:spPr>
          <a:xfrm>
            <a:off x="630936" y="502920"/>
            <a:ext cx="3419856" cy="1463040"/>
          </a:xfrm>
        </p:spPr>
        <p:txBody>
          <a:bodyPr anchor="ctr">
            <a:normAutofit/>
          </a:bodyPr>
          <a:lstStyle/>
          <a:p>
            <a:r>
              <a:rPr lang="en-US" sz="4100"/>
              <a:t>… Add Method Names</a:t>
            </a:r>
          </a:p>
        </p:txBody>
      </p:sp>
      <p:sp>
        <p:nvSpPr>
          <p:cNvPr id="84890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899" name="Rectangle 3"/>
          <p:cNvSpPr>
            <a:spLocks noGrp="1" noChangeArrowheads="1"/>
          </p:cNvSpPr>
          <p:nvPr>
            <p:ph type="body" idx="1"/>
          </p:nvPr>
        </p:nvSpPr>
        <p:spPr>
          <a:xfrm>
            <a:off x="4654295" y="502920"/>
            <a:ext cx="6894576" cy="1463040"/>
          </a:xfrm>
        </p:spPr>
        <p:txBody>
          <a:bodyPr anchor="ctr">
            <a:normAutofit/>
          </a:bodyPr>
          <a:lstStyle/>
          <a:p>
            <a:pPr marL="0" indent="0">
              <a:buNone/>
            </a:pPr>
            <a:r>
              <a:rPr lang="en-US" sz="2200" dirty="0"/>
              <a:t>Most will be indicated by the set of interaction diagrams</a:t>
            </a:r>
          </a:p>
        </p:txBody>
      </p:sp>
      <p:pic>
        <p:nvPicPr>
          <p:cNvPr id="848900" name="Picture 4"/>
          <p:cNvPicPr>
            <a:picLocks noChangeAspect="1" noChangeArrowheads="1"/>
          </p:cNvPicPr>
          <p:nvPr/>
        </p:nvPicPr>
        <p:blipFill>
          <a:blip r:embed="rId3"/>
          <a:stretch>
            <a:fillRect/>
          </a:stretch>
        </p:blipFill>
        <p:spPr bwMode="auto">
          <a:xfrm>
            <a:off x="873256" y="2290936"/>
            <a:ext cx="10433296" cy="3959352"/>
          </a:xfrm>
          <a:prstGeom prst="rect">
            <a:avLst/>
          </a:prstGeom>
          <a:noFill/>
        </p:spPr>
      </p:pic>
      <p:sp>
        <p:nvSpPr>
          <p:cNvPr id="5"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557B6876-5AA6-4A1A-A60D-5938EB0C37B7}" type="slidenum">
              <a:rPr lang="de-DE"/>
              <a:pPr>
                <a:spcAft>
                  <a:spcPts val="600"/>
                </a:spcAft>
              </a:pPr>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FEE087B2-3893-466D-B289-552FE77BC956}" type="slidenum">
              <a:rPr lang="de-DE"/>
              <a:pPr/>
              <a:t>9</a:t>
            </a:fld>
            <a:endParaRPr lang="de-DE"/>
          </a:p>
        </p:txBody>
      </p:sp>
      <p:sp>
        <p:nvSpPr>
          <p:cNvPr id="849922" name="Rectangle 2"/>
          <p:cNvSpPr>
            <a:spLocks noGrp="1" noChangeArrowheads="1"/>
          </p:cNvSpPr>
          <p:nvPr>
            <p:ph type="title"/>
          </p:nvPr>
        </p:nvSpPr>
        <p:spPr/>
        <p:txBody>
          <a:bodyPr/>
          <a:lstStyle/>
          <a:p>
            <a:r>
              <a:rPr lang="en-US"/>
              <a:t>Multiobject Messages</a:t>
            </a:r>
          </a:p>
        </p:txBody>
      </p:sp>
      <p:sp>
        <p:nvSpPr>
          <p:cNvPr id="849923" name="Rectangle 3"/>
          <p:cNvSpPr>
            <a:spLocks noGrp="1" noChangeArrowheads="1"/>
          </p:cNvSpPr>
          <p:nvPr>
            <p:ph type="body" idx="1"/>
          </p:nvPr>
        </p:nvSpPr>
        <p:spPr>
          <a:xfrm>
            <a:off x="564444" y="1790699"/>
            <a:ext cx="11198578" cy="4702175"/>
          </a:xfrm>
        </p:spPr>
        <p:txBody>
          <a:bodyPr/>
          <a:lstStyle/>
          <a:p>
            <a:pPr marL="342900" indent="-342900"/>
            <a:r>
              <a:rPr lang="en-US" dirty="0"/>
              <a:t>A message to a </a:t>
            </a:r>
            <a:r>
              <a:rPr lang="en-US" dirty="0" err="1"/>
              <a:t>multiobject</a:t>
            </a:r>
            <a:r>
              <a:rPr lang="en-US" dirty="0"/>
              <a:t> implies a message to the container (</a:t>
            </a:r>
            <a:r>
              <a:rPr lang="en-US" i="1" dirty="0"/>
              <a:t>Vector</a:t>
            </a:r>
            <a:r>
              <a:rPr lang="en-US" dirty="0"/>
              <a:t>, </a:t>
            </a:r>
            <a:r>
              <a:rPr lang="en-US" i="1" dirty="0" err="1"/>
              <a:t>Hashtable</a:t>
            </a:r>
            <a:r>
              <a:rPr lang="en-US" dirty="0"/>
              <a:t>, etc) </a:t>
            </a:r>
            <a:r>
              <a:rPr lang="en-US" u="sng" dirty="0"/>
              <a:t>Not</a:t>
            </a:r>
            <a:r>
              <a:rPr lang="en-US" dirty="0"/>
              <a:t> to each element in the collection. </a:t>
            </a:r>
          </a:p>
          <a:p>
            <a:pPr marL="342900" indent="-342900"/>
            <a:r>
              <a:rPr lang="en-US" dirty="0"/>
              <a:t>So message to </a:t>
            </a:r>
            <a:r>
              <a:rPr lang="en-US" dirty="0" err="1"/>
              <a:t>multiobject</a:t>
            </a:r>
            <a:r>
              <a:rPr lang="en-US" dirty="0"/>
              <a:t> does not imply a method in each object in collection.</a:t>
            </a:r>
          </a:p>
        </p:txBody>
      </p:sp>
      <p:grpSp>
        <p:nvGrpSpPr>
          <p:cNvPr id="11" name="Group 10"/>
          <p:cNvGrpSpPr/>
          <p:nvPr/>
        </p:nvGrpSpPr>
        <p:grpSpPr>
          <a:xfrm>
            <a:off x="2362200" y="3505200"/>
            <a:ext cx="8085138" cy="2425700"/>
            <a:chOff x="838200" y="3505200"/>
            <a:chExt cx="8085138" cy="2425700"/>
          </a:xfrm>
        </p:grpSpPr>
        <p:pic>
          <p:nvPicPr>
            <p:cNvPr id="849924" name="Picture 4"/>
            <p:cNvPicPr>
              <a:picLocks noChangeAspect="1" noChangeArrowheads="1"/>
            </p:cNvPicPr>
            <p:nvPr/>
          </p:nvPicPr>
          <p:blipFill>
            <a:blip r:embed="rId3"/>
            <a:srcRect/>
            <a:stretch>
              <a:fillRect/>
            </a:stretch>
          </p:blipFill>
          <p:spPr bwMode="auto">
            <a:xfrm>
              <a:off x="838200" y="3962400"/>
              <a:ext cx="5759450" cy="1968500"/>
            </a:xfrm>
            <a:prstGeom prst="rect">
              <a:avLst/>
            </a:prstGeom>
            <a:noFill/>
            <a:ln w="9525">
              <a:noFill/>
              <a:miter lim="800000"/>
              <a:headEnd/>
              <a:tailEnd/>
            </a:ln>
            <a:effectLst/>
          </p:spPr>
        </p:pic>
        <p:grpSp>
          <p:nvGrpSpPr>
            <p:cNvPr id="10" name="Group 9"/>
            <p:cNvGrpSpPr/>
            <p:nvPr/>
          </p:nvGrpSpPr>
          <p:grpSpPr>
            <a:xfrm>
              <a:off x="7391400" y="3505200"/>
              <a:ext cx="1531938" cy="1828800"/>
              <a:chOff x="7391400" y="3505200"/>
              <a:chExt cx="1531938" cy="1828800"/>
            </a:xfrm>
          </p:grpSpPr>
          <p:pic>
            <p:nvPicPr>
              <p:cNvPr id="849926" name="Picture 6"/>
              <p:cNvPicPr>
                <a:picLocks noChangeAspect="1" noChangeArrowheads="1"/>
              </p:cNvPicPr>
              <p:nvPr/>
            </p:nvPicPr>
            <p:blipFill>
              <a:blip r:embed="rId4"/>
              <a:srcRect/>
              <a:stretch>
                <a:fillRect/>
              </a:stretch>
            </p:blipFill>
            <p:spPr bwMode="auto">
              <a:xfrm>
                <a:off x="7543800" y="3505200"/>
                <a:ext cx="1379538" cy="1150938"/>
              </a:xfrm>
              <a:prstGeom prst="rect">
                <a:avLst/>
              </a:prstGeom>
              <a:noFill/>
              <a:ln w="9525">
                <a:noFill/>
                <a:miter lim="800000"/>
                <a:headEnd/>
                <a:tailEnd/>
              </a:ln>
              <a:effectLst/>
            </p:spPr>
          </p:pic>
          <p:sp>
            <p:nvSpPr>
              <p:cNvPr id="849927" name="Text Box 7"/>
              <p:cNvSpPr txBox="1">
                <a:spLocks noChangeArrowheads="1"/>
              </p:cNvSpPr>
              <p:nvPr/>
            </p:nvSpPr>
            <p:spPr bwMode="auto">
              <a:xfrm>
                <a:off x="7391400" y="5029200"/>
                <a:ext cx="1527175" cy="304800"/>
              </a:xfrm>
              <a:prstGeom prst="rect">
                <a:avLst/>
              </a:prstGeom>
              <a:noFill/>
              <a:ln w="9525">
                <a:noFill/>
                <a:miter lim="800000"/>
                <a:headEnd/>
                <a:tailEnd/>
              </a:ln>
              <a:effectLst/>
            </p:spPr>
            <p:txBody>
              <a:bodyPr wrap="none">
                <a:spAutoFit/>
              </a:bodyPr>
              <a:lstStyle/>
              <a:p>
                <a:pPr algn="l" eaLnBrk="1" hangingPunct="1">
                  <a:lnSpc>
                    <a:spcPct val="100000"/>
                  </a:lnSpc>
                </a:pPr>
                <a:r>
                  <a:rPr lang="en-US" sz="1400" dirty="0">
                    <a:solidFill>
                      <a:srgbClr val="080808"/>
                    </a:solidFill>
                    <a:latin typeface="Comic Sans MS" pitchFamily="66" charset="0"/>
                  </a:rPr>
                  <a:t>No</a:t>
                </a:r>
                <a:r>
                  <a:rPr lang="en-US" sz="1400" dirty="0">
                    <a:solidFill>
                      <a:schemeClr val="bg2"/>
                    </a:solidFill>
                    <a:latin typeface="Comic Sans MS" pitchFamily="66" charset="0"/>
                  </a:rPr>
                  <a:t> </a:t>
                </a:r>
                <a:r>
                  <a:rPr lang="en-US" sz="1400" i="1" dirty="0">
                    <a:solidFill>
                      <a:srgbClr val="080808"/>
                    </a:solidFill>
                    <a:latin typeface="Comic Sans MS" pitchFamily="66" charset="0"/>
                  </a:rPr>
                  <a:t>find</a:t>
                </a:r>
                <a:r>
                  <a:rPr lang="en-US" sz="1400" dirty="0">
                    <a:solidFill>
                      <a:schemeClr val="bg2"/>
                    </a:solidFill>
                    <a:latin typeface="Comic Sans MS" pitchFamily="66" charset="0"/>
                  </a:rPr>
                  <a:t> </a:t>
                </a:r>
                <a:r>
                  <a:rPr lang="en-US" sz="1400" dirty="0">
                    <a:solidFill>
                      <a:srgbClr val="080808"/>
                    </a:solidFill>
                    <a:latin typeface="Comic Sans MS" pitchFamily="66" charset="0"/>
                  </a:rPr>
                  <a:t>method</a:t>
                </a:r>
                <a:r>
                  <a:rPr lang="en-US" sz="1400" dirty="0">
                    <a:solidFill>
                      <a:schemeClr val="bg2"/>
                    </a:solidFill>
                    <a:latin typeface="Comic Sans MS" pitchFamily="66" charset="0"/>
                  </a:rPr>
                  <a:t>.</a:t>
                </a:r>
              </a:p>
            </p:txBody>
          </p:sp>
          <p:sp>
            <p:nvSpPr>
              <p:cNvPr id="849928" name="Line 8"/>
              <p:cNvSpPr>
                <a:spLocks noChangeShapeType="1"/>
              </p:cNvSpPr>
              <p:nvPr/>
            </p:nvSpPr>
            <p:spPr bwMode="auto">
              <a:xfrm flipV="1">
                <a:off x="8153400" y="4495800"/>
                <a:ext cx="0" cy="533400"/>
              </a:xfrm>
              <a:prstGeom prst="line">
                <a:avLst/>
              </a:prstGeom>
              <a:noFill/>
              <a:ln w="9525">
                <a:solidFill>
                  <a:srgbClr val="080808"/>
                </a:solidFill>
                <a:round/>
                <a:headEnd/>
                <a:tailEnd type="triangle" w="med" len="med"/>
              </a:ln>
              <a:effectLst/>
            </p:spPr>
            <p:txBody>
              <a:bodyPr wrap="none"/>
              <a:lstStyle/>
              <a:p>
                <a:endParaRPr lang="en-US"/>
              </a:p>
            </p:txBody>
          </p:sp>
        </p:grpSp>
      </p:grpSp>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2 My SCR template">
  <a:themeElements>
    <a:clrScheme name="">
      <a:dk1>
        <a:srgbClr val="336699"/>
      </a:dk1>
      <a:lt1>
        <a:srgbClr val="FFFFFF"/>
      </a:lt1>
      <a:dk2>
        <a:srgbClr val="999999"/>
      </a:dk2>
      <a:lt2>
        <a:srgbClr val="990000"/>
      </a:lt2>
      <a:accent1>
        <a:srgbClr val="FFCC00"/>
      </a:accent1>
      <a:accent2>
        <a:srgbClr val="FF9900"/>
      </a:accent2>
      <a:accent3>
        <a:srgbClr val="FFFFFF"/>
      </a:accent3>
      <a:accent4>
        <a:srgbClr val="2A5682"/>
      </a:accent4>
      <a:accent5>
        <a:srgbClr val="FFE2AA"/>
      </a:accent5>
      <a:accent6>
        <a:srgbClr val="E78A00"/>
      </a:accent6>
      <a:hlink>
        <a:srgbClr val="99CC66"/>
      </a:hlink>
      <a:folHlink>
        <a:srgbClr val="336699"/>
      </a:folHlink>
    </a:clrScheme>
    <a:fontScheme name="2002 My SCR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171D63"/>
          </a:solidFill>
          <a:prstDash val="solid"/>
          <a:round/>
          <a:headEnd type="none" w="med" len="med"/>
          <a:tailEnd type="none" w="med" len="med"/>
        </a:ln>
        <a:effectLst>
          <a:outerShdw dist="71842" dir="2700000" algn="ctr" rotWithShape="0">
            <a:srgbClr val="171D63"/>
          </a:outerShdw>
        </a:effec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ts val="2400"/>
          </a:lnSpc>
          <a:spcBef>
            <a:spcPct val="0"/>
          </a:spcBef>
          <a:spcAft>
            <a:spcPct val="0"/>
          </a:spcAft>
          <a:buClrTx/>
          <a:buSzTx/>
          <a:buFontTx/>
          <a:buNone/>
          <a:tabLst/>
          <a:defRPr kumimoji="0" lang="en-US" sz="2000" b="0" i="0" u="none" strike="noStrike" cap="none" normalizeH="0" baseline="0" smtClean="0">
            <a:ln>
              <a:noFill/>
            </a:ln>
            <a:solidFill>
              <a:srgbClr val="002B5D"/>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171D63"/>
          </a:solidFill>
          <a:prstDash val="solid"/>
          <a:round/>
          <a:headEnd type="none" w="med" len="med"/>
          <a:tailEnd type="none" w="med" len="med"/>
        </a:ln>
        <a:effectLst>
          <a:outerShdw dist="71842" dir="2700000" algn="ctr" rotWithShape="0">
            <a:srgbClr val="171D63"/>
          </a:outerShdw>
        </a:effec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ts val="2400"/>
          </a:lnSpc>
          <a:spcBef>
            <a:spcPct val="0"/>
          </a:spcBef>
          <a:spcAft>
            <a:spcPct val="0"/>
          </a:spcAft>
          <a:buClrTx/>
          <a:buSzTx/>
          <a:buFontTx/>
          <a:buNone/>
          <a:tabLst/>
          <a:defRPr kumimoji="0" lang="en-US" sz="2000" b="0" i="0" u="none" strike="noStrike" cap="none" normalizeH="0" baseline="0" smtClean="0">
            <a:ln>
              <a:noFill/>
            </a:ln>
            <a:solidFill>
              <a:srgbClr val="002B5D"/>
            </a:solidFill>
            <a:effectLst/>
            <a:latin typeface="Arial Narrow" pitchFamily="34" charset="0"/>
          </a:defRPr>
        </a:defPPr>
      </a:lstStyle>
    </a:lnDef>
  </a:objectDefaults>
  <a:extraClrSchemeLst>
    <a:extraClrScheme>
      <a:clrScheme name="2002 My SCR template 1">
        <a:dk1>
          <a:srgbClr val="002B5D"/>
        </a:dk1>
        <a:lt1>
          <a:srgbClr val="FFFFFF"/>
        </a:lt1>
        <a:dk2>
          <a:srgbClr val="FF9B06"/>
        </a:dk2>
        <a:lt2>
          <a:srgbClr val="641014"/>
        </a:lt2>
        <a:accent1>
          <a:srgbClr val="ACCF00"/>
        </a:accent1>
        <a:accent2>
          <a:srgbClr val="C8DB57"/>
        </a:accent2>
        <a:accent3>
          <a:srgbClr val="FFFFFF"/>
        </a:accent3>
        <a:accent4>
          <a:srgbClr val="00234E"/>
        </a:accent4>
        <a:accent5>
          <a:srgbClr val="D2E4AA"/>
        </a:accent5>
        <a:accent6>
          <a:srgbClr val="B5C64E"/>
        </a:accent6>
        <a:hlink>
          <a:srgbClr val="D8DE91"/>
        </a:hlink>
        <a:folHlink>
          <a:srgbClr val="E4E8B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1572</Words>
  <Application>Microsoft Office PowerPoint</Application>
  <PresentationFormat>Widescreen</PresentationFormat>
  <Paragraphs>237</Paragraphs>
  <Slides>22</Slides>
  <Notes>17</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22</vt:i4>
      </vt:variant>
    </vt:vector>
  </HeadingPairs>
  <TitlesOfParts>
    <vt:vector size="36" baseType="lpstr">
      <vt:lpstr>Arial</vt:lpstr>
      <vt:lpstr>Arial Narrow</vt:lpstr>
      <vt:lpstr>Calibri</vt:lpstr>
      <vt:lpstr>Calibri Light</vt:lpstr>
      <vt:lpstr>Comic Sans MS</vt:lpstr>
      <vt:lpstr>Marlett</vt:lpstr>
      <vt:lpstr>Rockwell Extra Bold</vt:lpstr>
      <vt:lpstr>SIEMENS-Firmenmarke</vt:lpstr>
      <vt:lpstr>Tahoma</vt:lpstr>
      <vt:lpstr>Times New Roman</vt:lpstr>
      <vt:lpstr>Wingdings</vt:lpstr>
      <vt:lpstr>Office Theme</vt:lpstr>
      <vt:lpstr>2002 My SCR template</vt:lpstr>
      <vt:lpstr>Wood Type</vt:lpstr>
      <vt:lpstr>Software Engineering CS-UH 2012, SPRING 2025 </vt:lpstr>
      <vt:lpstr>Objectives</vt:lpstr>
      <vt:lpstr>Class Diagrams</vt:lpstr>
      <vt:lpstr>Concepts and Classes</vt:lpstr>
      <vt:lpstr>How to Make a Class Diagram</vt:lpstr>
      <vt:lpstr>Steps 1 and 2: Identify all the Classes and Attributes</vt:lpstr>
      <vt:lpstr>Step 3: Add Method Names …</vt:lpstr>
      <vt:lpstr>… Add Method Names</vt:lpstr>
      <vt:lpstr>Multiobject Messages</vt:lpstr>
      <vt:lpstr>Step 4: Add Type Information</vt:lpstr>
      <vt:lpstr>Steps 5 and 6: Add Associations and Navigability</vt:lpstr>
      <vt:lpstr>PowerPoint Presentation</vt:lpstr>
      <vt:lpstr>Design to Code - The End Goal</vt:lpstr>
      <vt:lpstr>Class Definitions</vt:lpstr>
      <vt:lpstr>Reference Attributes</vt:lpstr>
      <vt:lpstr>Method Definitions</vt:lpstr>
      <vt:lpstr>POST.enterItem</vt:lpstr>
      <vt:lpstr>enterItem Method</vt:lpstr>
      <vt:lpstr>Updating Class Definitions</vt:lpstr>
      <vt:lpstr>Implementing Multiobjects</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 for Software and Systems, 3rd Edition</dc:title>
  <dc:creator>Kassab, Mohamad Hassan</dc:creator>
  <cp:lastModifiedBy>Kassab, Mohamad Hassan</cp:lastModifiedBy>
  <cp:revision>52</cp:revision>
  <dcterms:created xsi:type="dcterms:W3CDTF">2022-09-05T18:50:47Z</dcterms:created>
  <dcterms:modified xsi:type="dcterms:W3CDTF">2025-02-24T07:27:29Z</dcterms:modified>
</cp:coreProperties>
</file>